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7" r:id="rId1"/>
  </p:sldMasterIdLst>
  <p:notesMasterIdLst>
    <p:notesMasterId r:id="rId35"/>
  </p:notesMasterIdLst>
  <p:handoutMasterIdLst>
    <p:handoutMasterId r:id="rId36"/>
  </p:handoutMasterIdLst>
  <p:sldIdLst>
    <p:sldId id="383" r:id="rId2"/>
    <p:sldId id="420" r:id="rId3"/>
    <p:sldId id="385" r:id="rId4"/>
    <p:sldId id="386" r:id="rId5"/>
    <p:sldId id="389" r:id="rId6"/>
    <p:sldId id="390" r:id="rId7"/>
    <p:sldId id="392" r:id="rId8"/>
    <p:sldId id="393" r:id="rId9"/>
    <p:sldId id="394" r:id="rId10"/>
    <p:sldId id="395" r:id="rId11"/>
    <p:sldId id="396" r:id="rId12"/>
    <p:sldId id="397" r:id="rId13"/>
    <p:sldId id="398" r:id="rId14"/>
    <p:sldId id="421" r:id="rId15"/>
    <p:sldId id="417" r:id="rId16"/>
    <p:sldId id="422" r:id="rId17"/>
    <p:sldId id="399" r:id="rId18"/>
    <p:sldId id="400" r:id="rId19"/>
    <p:sldId id="401" r:id="rId20"/>
    <p:sldId id="402" r:id="rId21"/>
    <p:sldId id="403" r:id="rId22"/>
    <p:sldId id="404" r:id="rId23"/>
    <p:sldId id="405" r:id="rId24"/>
    <p:sldId id="408" r:id="rId25"/>
    <p:sldId id="409" r:id="rId26"/>
    <p:sldId id="410" r:id="rId27"/>
    <p:sldId id="411" r:id="rId28"/>
    <p:sldId id="412" r:id="rId29"/>
    <p:sldId id="414" r:id="rId30"/>
    <p:sldId id="415" r:id="rId31"/>
    <p:sldId id="416" r:id="rId32"/>
    <p:sldId id="418" r:id="rId33"/>
    <p:sldId id="419" r:id="rId3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99">
          <p15:clr>
            <a:srgbClr val="A4A3A4"/>
          </p15:clr>
        </p15:guide>
        <p15:guide id="2" pos="385">
          <p15:clr>
            <a:srgbClr val="A4A3A4"/>
          </p15:clr>
        </p15:guide>
        <p15:guide id="3" orient="horz" pos="1638">
          <p15:clr>
            <a:srgbClr val="A4A3A4"/>
          </p15:clr>
        </p15:guide>
        <p15:guide id="4" pos="340">
          <p15:clr>
            <a:srgbClr val="A4A3A4"/>
          </p15:clr>
        </p15:guide>
        <p15:guide id="5" pos="2268">
          <p15:clr>
            <a:srgbClr val="A4A3A4"/>
          </p15:clr>
        </p15:guide>
        <p15:guide id="6" pos="40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9A909"/>
    <a:srgbClr val="FDD205"/>
    <a:srgbClr val="FFFFFF"/>
    <a:srgbClr val="B2B2B2"/>
    <a:srgbClr val="000000"/>
    <a:srgbClr val="FEE87A"/>
    <a:srgbClr val="EBF1DE"/>
    <a:srgbClr val="BDB255"/>
    <a:srgbClr val="E7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6" autoAdjust="0"/>
    <p:restoredTop sz="94166" autoAdjust="0"/>
  </p:normalViewPr>
  <p:slideViewPr>
    <p:cSldViewPr>
      <p:cViewPr varScale="1">
        <p:scale>
          <a:sx n="116" d="100"/>
          <a:sy n="116" d="100"/>
        </p:scale>
        <p:origin x="1572" y="96"/>
      </p:cViewPr>
      <p:guideLst>
        <p:guide orient="horz" pos="799"/>
        <p:guide pos="385"/>
        <p:guide orient="horz" pos="1638"/>
        <p:guide pos="340"/>
        <p:guide pos="2268"/>
        <p:guide pos="4052"/>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3948" y="-114"/>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oleObject" Target="file:///\\NA070013.BKK-DV.ADS\Datenablage\Gesundheitsfoerderung\Betriebliche%20Gesundheitsf&#246;rderung\BGM-Online\Themen\BEM\Statistik\Kopie%20von%20Diagramm_3-1.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iebeneichA\AppData\Local\Temp\Diagramm_3-7.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070013.BKK-DV.ADS\Datenablage\Gesundheitsfoerderung\Betriebliche%20Gesundheitsf&#246;rderung\BGM-Online\Themen\BEM\Statistik\Diagramm_3-1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iebeneichA\AppData\Local\Temp\Diagramm_3-1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7659346658865401E-2"/>
          <c:y val="4.4937480420604997E-2"/>
          <c:w val="0.86072149959870603"/>
          <c:h val="0.84250888390328504"/>
        </c:manualLayout>
      </c:layout>
      <c:lineChart>
        <c:grouping val="standard"/>
        <c:varyColors val="0"/>
        <c:ser>
          <c:idx val="0"/>
          <c:order val="0"/>
          <c:tx>
            <c:strRef>
              <c:f>Tabelle1!$B$1</c:f>
              <c:strCache>
                <c:ptCount val="1"/>
                <c:pt idx="0">
                  <c:v>insgesamt (n ~ 82 Mio.)</c:v>
                </c:pt>
              </c:strCache>
            </c:strRef>
          </c:tx>
          <c:spPr>
            <a:ln>
              <a:solidFill>
                <a:srgbClr val="7F7F7F"/>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Tabelle1!$B$2:$B$21</c:f>
              <c:numCache>
                <c:formatCode>#,##0</c:formatCode>
                <c:ptCount val="20"/>
                <c:pt idx="0">
                  <c:v>3408762</c:v>
                </c:pt>
                <c:pt idx="1">
                  <c:v>3515789</c:v>
                </c:pt>
                <c:pt idx="2">
                  <c:v>3907537</c:v>
                </c:pt>
                <c:pt idx="3">
                  <c:v>4080462</c:v>
                </c:pt>
                <c:pt idx="4">
                  <c:v>4959920</c:v>
                </c:pt>
                <c:pt idx="5">
                  <c:v>4990602</c:v>
                </c:pt>
                <c:pt idx="6">
                  <c:v>4942914</c:v>
                </c:pt>
                <c:pt idx="7">
                  <c:v>4785171</c:v>
                </c:pt>
                <c:pt idx="8">
                  <c:v>6363154</c:v>
                </c:pt>
                <c:pt idx="9">
                  <c:v>7137634</c:v>
                </c:pt>
                <c:pt idx="10">
                  <c:v>6422953</c:v>
                </c:pt>
                <c:pt idx="11">
                  <c:v>5550054</c:v>
                </c:pt>
                <c:pt idx="12">
                  <c:v>4898241</c:v>
                </c:pt>
                <c:pt idx="13">
                  <c:v>4039543</c:v>
                </c:pt>
                <c:pt idx="14">
                  <c:v>5001255</c:v>
                </c:pt>
                <c:pt idx="15">
                  <c:v>3438528</c:v>
                </c:pt>
                <c:pt idx="16">
                  <c:v>2367684</c:v>
                </c:pt>
                <c:pt idx="17">
                  <c:v>1372711</c:v>
                </c:pt>
                <c:pt idx="18">
                  <c:v>474751</c:v>
                </c:pt>
                <c:pt idx="19">
                  <c:v>186078</c:v>
                </c:pt>
              </c:numCache>
            </c:numRef>
          </c:val>
          <c:smooth val="0"/>
          <c:extLst>
            <c:ext xmlns:c16="http://schemas.microsoft.com/office/drawing/2014/chart" uri="{C3380CC4-5D6E-409C-BE32-E72D297353CC}">
              <c16:uniqueId val="{00000000-7185-477E-89AF-D675DAE3DED6}"/>
            </c:ext>
          </c:extLst>
        </c:ser>
        <c:ser>
          <c:idx val="1"/>
          <c:order val="1"/>
          <c:tx>
            <c:strRef>
              <c:f>Tabelle1!$C$1</c:f>
              <c:strCache>
                <c:ptCount val="1"/>
                <c:pt idx="0">
                  <c:v>männlich  (n ~ 40 Mio.)</c:v>
                </c:pt>
              </c:strCache>
            </c:strRef>
          </c:tx>
          <c:spPr>
            <a:ln>
              <a:solidFill>
                <a:schemeClr val="bg1">
                  <a:lumMod val="65000"/>
                </a:schemeClr>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Tabelle1!$C$2:$C$21</c:f>
              <c:numCache>
                <c:formatCode>#,##0</c:formatCode>
                <c:ptCount val="20"/>
                <c:pt idx="0">
                  <c:v>1747657</c:v>
                </c:pt>
                <c:pt idx="1">
                  <c:v>1803899</c:v>
                </c:pt>
                <c:pt idx="2">
                  <c:v>2004013</c:v>
                </c:pt>
                <c:pt idx="3">
                  <c:v>2094790</c:v>
                </c:pt>
                <c:pt idx="4">
                  <c:v>2537958</c:v>
                </c:pt>
                <c:pt idx="5">
                  <c:v>2543493</c:v>
                </c:pt>
                <c:pt idx="6">
                  <c:v>2505090</c:v>
                </c:pt>
                <c:pt idx="7">
                  <c:v>2425249</c:v>
                </c:pt>
                <c:pt idx="8">
                  <c:v>3247053</c:v>
                </c:pt>
                <c:pt idx="9">
                  <c:v>3646794</c:v>
                </c:pt>
                <c:pt idx="10">
                  <c:v>3244803</c:v>
                </c:pt>
                <c:pt idx="11">
                  <c:v>2754763</c:v>
                </c:pt>
                <c:pt idx="12">
                  <c:v>2403404</c:v>
                </c:pt>
                <c:pt idx="13">
                  <c:v>1943797</c:v>
                </c:pt>
                <c:pt idx="14">
                  <c:v>2322171</c:v>
                </c:pt>
                <c:pt idx="15">
                  <c:v>1497504</c:v>
                </c:pt>
                <c:pt idx="16">
                  <c:v>913112</c:v>
                </c:pt>
                <c:pt idx="17">
                  <c:v>398013</c:v>
                </c:pt>
                <c:pt idx="18">
                  <c:v>113988</c:v>
                </c:pt>
                <c:pt idx="19">
                  <c:v>59112</c:v>
                </c:pt>
              </c:numCache>
            </c:numRef>
          </c:val>
          <c:smooth val="0"/>
          <c:extLst>
            <c:ext xmlns:c16="http://schemas.microsoft.com/office/drawing/2014/chart" uri="{C3380CC4-5D6E-409C-BE32-E72D297353CC}">
              <c16:uniqueId val="{00000001-7185-477E-89AF-D675DAE3DED6}"/>
            </c:ext>
          </c:extLst>
        </c:ser>
        <c:ser>
          <c:idx val="2"/>
          <c:order val="2"/>
          <c:tx>
            <c:strRef>
              <c:f>Tabelle1!$D$1</c:f>
              <c:strCache>
                <c:ptCount val="1"/>
                <c:pt idx="0">
                  <c:v>weiblich  (n ~ 42 Mio.)</c:v>
                </c:pt>
              </c:strCache>
            </c:strRef>
          </c:tx>
          <c:spPr>
            <a:ln>
              <a:solidFill>
                <a:srgbClr val="FDD205"/>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Tabelle1!$D$2:$D$21</c:f>
              <c:numCache>
                <c:formatCode>#,##0</c:formatCode>
                <c:ptCount val="20"/>
                <c:pt idx="0">
                  <c:v>1661105</c:v>
                </c:pt>
                <c:pt idx="1">
                  <c:v>1711890</c:v>
                </c:pt>
                <c:pt idx="2">
                  <c:v>1903524</c:v>
                </c:pt>
                <c:pt idx="3">
                  <c:v>1985672</c:v>
                </c:pt>
                <c:pt idx="4">
                  <c:v>2421962</c:v>
                </c:pt>
                <c:pt idx="5">
                  <c:v>2447109</c:v>
                </c:pt>
                <c:pt idx="6">
                  <c:v>2437824</c:v>
                </c:pt>
                <c:pt idx="7">
                  <c:v>2359922</c:v>
                </c:pt>
                <c:pt idx="8">
                  <c:v>3116101</c:v>
                </c:pt>
                <c:pt idx="9">
                  <c:v>3490840</c:v>
                </c:pt>
                <c:pt idx="10">
                  <c:v>3178150</c:v>
                </c:pt>
                <c:pt idx="11">
                  <c:v>2795291</c:v>
                </c:pt>
                <c:pt idx="12">
                  <c:v>2494837</c:v>
                </c:pt>
                <c:pt idx="13">
                  <c:v>2095746</c:v>
                </c:pt>
                <c:pt idx="14">
                  <c:v>2679084</c:v>
                </c:pt>
                <c:pt idx="15">
                  <c:v>1941024</c:v>
                </c:pt>
                <c:pt idx="16">
                  <c:v>1454572</c:v>
                </c:pt>
                <c:pt idx="17">
                  <c:v>974698</c:v>
                </c:pt>
                <c:pt idx="18">
                  <c:v>360763</c:v>
                </c:pt>
                <c:pt idx="19">
                  <c:v>126966</c:v>
                </c:pt>
              </c:numCache>
            </c:numRef>
          </c:val>
          <c:smooth val="0"/>
          <c:extLst>
            <c:ext xmlns:c16="http://schemas.microsoft.com/office/drawing/2014/chart" uri="{C3380CC4-5D6E-409C-BE32-E72D297353CC}">
              <c16:uniqueId val="{00000002-7185-477E-89AF-D675DAE3DED6}"/>
            </c:ext>
          </c:extLst>
        </c:ser>
        <c:dLbls>
          <c:showLegendKey val="0"/>
          <c:showVal val="0"/>
          <c:showCatName val="0"/>
          <c:showSerName val="0"/>
          <c:showPercent val="0"/>
          <c:showBubbleSize val="0"/>
        </c:dLbls>
        <c:smooth val="0"/>
        <c:axId val="374982120"/>
        <c:axId val="374979376"/>
      </c:lineChart>
      <c:catAx>
        <c:axId val="374982120"/>
        <c:scaling>
          <c:orientation val="minMax"/>
        </c:scaling>
        <c:delete val="0"/>
        <c:axPos val="b"/>
        <c:numFmt formatCode="General" sourceLinked="0"/>
        <c:majorTickMark val="out"/>
        <c:minorTickMark val="none"/>
        <c:tickLblPos val="nextTo"/>
        <c:txPr>
          <a:bodyPr rot="0" vert="horz"/>
          <a:lstStyle/>
          <a:p>
            <a:pPr>
              <a:defRPr sz="1200">
                <a:solidFill>
                  <a:srgbClr val="7F7F7F"/>
                </a:solidFill>
              </a:defRPr>
            </a:pPr>
            <a:endParaRPr lang="de-DE"/>
          </a:p>
        </c:txPr>
        <c:crossAx val="374979376"/>
        <c:crosses val="autoZero"/>
        <c:auto val="0"/>
        <c:lblAlgn val="ctr"/>
        <c:lblOffset val="100"/>
        <c:noMultiLvlLbl val="0"/>
      </c:catAx>
      <c:valAx>
        <c:axId val="374979376"/>
        <c:scaling>
          <c:orientation val="minMax"/>
        </c:scaling>
        <c:delete val="0"/>
        <c:axPos val="l"/>
        <c:majorGridlines/>
        <c:numFmt formatCode="#,##0" sourceLinked="1"/>
        <c:majorTickMark val="out"/>
        <c:minorTickMark val="none"/>
        <c:tickLblPos val="nextTo"/>
        <c:txPr>
          <a:bodyPr/>
          <a:lstStyle/>
          <a:p>
            <a:pPr>
              <a:defRPr sz="1200" b="0">
                <a:solidFill>
                  <a:srgbClr val="7F7F7F"/>
                </a:solidFill>
                <a:latin typeface="+mj-lt"/>
              </a:defRPr>
            </a:pPr>
            <a:endParaRPr lang="de-DE"/>
          </a:p>
        </c:txPr>
        <c:crossAx val="374982120"/>
        <c:crosses val="autoZero"/>
        <c:crossBetween val="between"/>
        <c:minorUnit val="100000"/>
      </c:valAx>
    </c:plotArea>
    <c:legend>
      <c:legendPos val="r"/>
      <c:legendEntry>
        <c:idx val="0"/>
        <c:txPr>
          <a:bodyPr/>
          <a:lstStyle/>
          <a:p>
            <a:pPr>
              <a:defRPr sz="1200">
                <a:solidFill>
                  <a:srgbClr val="7F7F7F"/>
                </a:solidFill>
                <a:latin typeface="+mj-lt"/>
              </a:defRPr>
            </a:pPr>
            <a:endParaRPr lang="de-DE"/>
          </a:p>
        </c:txPr>
      </c:legendEntry>
      <c:layout>
        <c:manualLayout>
          <c:xMode val="edge"/>
          <c:yMode val="edge"/>
          <c:x val="0.14705958522052101"/>
          <c:y val="8.6491680932596196E-2"/>
          <c:w val="0.27402001700797701"/>
          <c:h val="0.15936955139057199"/>
        </c:manualLayout>
      </c:layout>
      <c:overlay val="0"/>
      <c:txPr>
        <a:bodyPr/>
        <a:lstStyle/>
        <a:p>
          <a:pPr>
            <a:defRPr sz="1200">
              <a:solidFill>
                <a:srgbClr val="7F7F7F"/>
              </a:solidFill>
              <a:latin typeface="+mj-lt"/>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50030189882305E-2"/>
          <c:y val="0.12975289380085001"/>
          <c:w val="0.85"/>
          <c:h val="0.73905723905723897"/>
        </c:manualLayout>
      </c:layout>
      <c:barChart>
        <c:barDir val="col"/>
        <c:grouping val="clustered"/>
        <c:varyColors val="0"/>
        <c:ser>
          <c:idx val="2"/>
          <c:order val="2"/>
          <c:tx>
            <c:strRef>
              <c:f>Quelldaten!$D$7</c:f>
              <c:strCache>
                <c:ptCount val="1"/>
                <c:pt idx="0">
                  <c:v>Tage Männer</c:v>
                </c:pt>
              </c:strCache>
            </c:strRef>
          </c:tx>
          <c:spPr>
            <a:solidFill>
              <a:srgbClr val="7F7F7F"/>
            </a:solidFill>
            <a:ln w="12700">
              <a:solidFill>
                <a:srgbClr val="FFFFFF"/>
              </a:solidFill>
              <a:prstDash val="solid"/>
            </a:ln>
            <a:effectLst>
              <a:outerShdw blurRad="50800" dist="38100" dir="2700000" algn="tl" rotWithShape="0">
                <a:prstClr val="black">
                  <a:alpha val="40000"/>
                </a:prstClr>
              </a:outerShdw>
            </a:effectLst>
          </c:spPr>
          <c:invertIfNegative val="0"/>
          <c:dLbls>
            <c:spPr>
              <a:noFill/>
              <a:ln w="25400">
                <a:noFill/>
              </a:ln>
            </c:spPr>
            <c:txPr>
              <a:bodyPr rot="-5400000" vert="horz"/>
              <a:lstStyle/>
              <a:p>
                <a:pPr>
                  <a:defRPr sz="1000" b="1" i="0" u="none" strike="noStrike" baseline="0">
                    <a:solidFill>
                      <a:schemeClr val="bg1"/>
                    </a:solidFill>
                    <a:latin typeface="+mj-lt"/>
                    <a:ea typeface="Arial"/>
                    <a:cs typeface="Aria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Quelldaten!$D$8:$D$17</c:f>
              <c:numCache>
                <c:formatCode>#,##0</c:formatCode>
                <c:ptCount val="10"/>
                <c:pt idx="0">
                  <c:v>944.87004000000002</c:v>
                </c:pt>
                <c:pt idx="1">
                  <c:v>1045.98218</c:v>
                </c:pt>
                <c:pt idx="2">
                  <c:v>937.9569799999997</c:v>
                </c:pt>
                <c:pt idx="3">
                  <c:v>951.28170999999998</c:v>
                </c:pt>
                <c:pt idx="4">
                  <c:v>1116.9936700000001</c:v>
                </c:pt>
                <c:pt idx="5">
                  <c:v>1324.51277</c:v>
                </c:pt>
                <c:pt idx="6">
                  <c:v>1514.0793699999999</c:v>
                </c:pt>
                <c:pt idx="7">
                  <c:v>1859.2502300000001</c:v>
                </c:pt>
                <c:pt idx="8">
                  <c:v>2398.8842100000002</c:v>
                </c:pt>
                <c:pt idx="9">
                  <c:v>2478.2351800000001</c:v>
                </c:pt>
              </c:numCache>
            </c:numRef>
          </c:val>
          <c:extLst>
            <c:ext xmlns:c16="http://schemas.microsoft.com/office/drawing/2014/chart" uri="{C3380CC4-5D6E-409C-BE32-E72D297353CC}">
              <c16:uniqueId val="{00000000-158F-423E-918F-426FC9300706}"/>
            </c:ext>
          </c:extLst>
        </c:ser>
        <c:ser>
          <c:idx val="3"/>
          <c:order val="3"/>
          <c:tx>
            <c:strRef>
              <c:f>Quelldaten!$E$7</c:f>
              <c:strCache>
                <c:ptCount val="1"/>
                <c:pt idx="0">
                  <c:v>Tage Frauen</c:v>
                </c:pt>
              </c:strCache>
            </c:strRef>
          </c:tx>
          <c:spPr>
            <a:solidFill>
              <a:srgbClr val="FDD205"/>
            </a:solidFill>
            <a:ln w="12700">
              <a:solidFill>
                <a:srgbClr val="FFFFFF"/>
              </a:solidFill>
              <a:prstDash val="solid"/>
            </a:ln>
            <a:effectLst>
              <a:outerShdw blurRad="50800" dist="38100" dir="2700000" algn="tl" rotWithShape="0">
                <a:prstClr val="black">
                  <a:alpha val="40000"/>
                </a:prstClr>
              </a:outerShdw>
            </a:effectLst>
          </c:spPr>
          <c:invertIfNegative val="0"/>
          <c:dLbls>
            <c:spPr>
              <a:noFill/>
              <a:ln w="25400">
                <a:noFill/>
              </a:ln>
            </c:spPr>
            <c:txPr>
              <a:bodyPr rot="-5400000" vert="horz"/>
              <a:lstStyle/>
              <a:p>
                <a:pPr>
                  <a:defRPr sz="1000" b="1" i="0" u="none" strike="noStrike" baseline="0">
                    <a:solidFill>
                      <a:schemeClr val="tx1">
                        <a:lumMod val="50000"/>
                        <a:lumOff val="50000"/>
                      </a:schemeClr>
                    </a:solidFill>
                    <a:latin typeface="+mj-lt"/>
                    <a:ea typeface="Arial"/>
                    <a:cs typeface="Aria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Quelldaten!$E$8:$E$17</c:f>
              <c:numCache>
                <c:formatCode>#,##0</c:formatCode>
                <c:ptCount val="10"/>
                <c:pt idx="0">
                  <c:v>1014.38294</c:v>
                </c:pt>
                <c:pt idx="1">
                  <c:v>1141.7012199999999</c:v>
                </c:pt>
                <c:pt idx="2">
                  <c:v>1080.9940300000001</c:v>
                </c:pt>
                <c:pt idx="3">
                  <c:v>1111.69931</c:v>
                </c:pt>
                <c:pt idx="4">
                  <c:v>1253.9672499999999</c:v>
                </c:pt>
                <c:pt idx="5">
                  <c:v>1453.1929700000001</c:v>
                </c:pt>
                <c:pt idx="6">
                  <c:v>1728.46613</c:v>
                </c:pt>
                <c:pt idx="7">
                  <c:v>2110.1156999999998</c:v>
                </c:pt>
                <c:pt idx="8">
                  <c:v>2509.06169</c:v>
                </c:pt>
                <c:pt idx="9">
                  <c:v>2595.2775999999999</c:v>
                </c:pt>
              </c:numCache>
            </c:numRef>
          </c:val>
          <c:extLst>
            <c:ext xmlns:c16="http://schemas.microsoft.com/office/drawing/2014/chart" uri="{C3380CC4-5D6E-409C-BE32-E72D297353CC}">
              <c16:uniqueId val="{00000001-158F-423E-918F-426FC9300706}"/>
            </c:ext>
          </c:extLst>
        </c:ser>
        <c:dLbls>
          <c:showLegendKey val="0"/>
          <c:showVal val="0"/>
          <c:showCatName val="0"/>
          <c:showSerName val="0"/>
          <c:showPercent val="0"/>
          <c:showBubbleSize val="0"/>
        </c:dLbls>
        <c:gapWidth val="100"/>
        <c:axId val="374981728"/>
        <c:axId val="374979768"/>
      </c:barChart>
      <c:lineChart>
        <c:grouping val="standard"/>
        <c:varyColors val="0"/>
        <c:ser>
          <c:idx val="1"/>
          <c:order val="0"/>
          <c:tx>
            <c:strRef>
              <c:f>Quelldaten!$B$7</c:f>
              <c:strCache>
                <c:ptCount val="1"/>
                <c:pt idx="0">
                  <c:v>Fälle Männer</c:v>
                </c:pt>
              </c:strCache>
            </c:strRef>
          </c:tx>
          <c:spPr>
            <a:ln w="31750">
              <a:solidFill>
                <a:schemeClr val="bg1">
                  <a:lumMod val="75000"/>
                </a:schemeClr>
              </a:solidFill>
              <a:prstDash val="solid"/>
            </a:ln>
          </c:spPr>
          <c:marker>
            <c:symbol val="circle"/>
            <c:size val="5"/>
            <c:spPr>
              <a:solidFill>
                <a:schemeClr val="bg1">
                  <a:lumMod val="75000"/>
                </a:schemeClr>
              </a:solidFill>
              <a:ln>
                <a:solidFill>
                  <a:schemeClr val="bg1">
                    <a:lumMod val="75000"/>
                  </a:schemeClr>
                </a:solidFill>
              </a:ln>
            </c:spPr>
          </c:marker>
          <c:dLbls>
            <c:dLbl>
              <c:idx val="4"/>
              <c:layout>
                <c:manualLayout>
                  <c:x val="-2.3437717466945E-2"/>
                  <c:y val="1.97405527354766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58F-423E-918F-426FC9300706}"/>
                </c:ext>
              </c:extLst>
            </c:dLbl>
            <c:dLbl>
              <c:idx val="5"/>
              <c:layout>
                <c:manualLayout>
                  <c:x val="-2.3437717466945E-2"/>
                  <c:y val="-3.666102650874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58F-423E-918F-426FC9300706}"/>
                </c:ext>
              </c:extLst>
            </c:dLbl>
            <c:dLbl>
              <c:idx val="6"/>
              <c:layout>
                <c:manualLayout>
                  <c:x val="-1.92623521224774E-2"/>
                  <c:y val="-5.24534686971235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58F-423E-918F-426FC9300706}"/>
                </c:ext>
              </c:extLst>
            </c:dLbl>
            <c:dLbl>
              <c:idx val="7"/>
              <c:layout>
                <c:manualLayout>
                  <c:x val="-2.48295059151009E-2"/>
                  <c:y val="-3.214890016920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58F-423E-918F-426FC9300706}"/>
                </c:ext>
              </c:extLst>
            </c:dLbl>
            <c:dLbl>
              <c:idx val="8"/>
              <c:layout>
                <c:manualLayout>
                  <c:x val="-2.3437717466945E-2"/>
                  <c:y val="-4.342921601804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58F-423E-918F-426FC9300706}"/>
                </c:ext>
              </c:extLst>
            </c:dLbl>
            <c:spPr>
              <a:noFill/>
              <a:ln>
                <a:noFill/>
              </a:ln>
              <a:effectLst/>
            </c:spPr>
            <c:txPr>
              <a:bodyPr/>
              <a:lstStyle/>
              <a:p>
                <a:pPr>
                  <a:defRPr b="1">
                    <a:solidFill>
                      <a:schemeClr val="tx1">
                        <a:lumMod val="50000"/>
                        <a:lumOff val="50000"/>
                      </a:schemeClr>
                    </a:solidFill>
                    <a:latin typeface="+mj-lt"/>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Quelldaten!$B$8:$B$17</c:f>
              <c:numCache>
                <c:formatCode>#,##0</c:formatCode>
                <c:ptCount val="10"/>
                <c:pt idx="0">
                  <c:v>187.01193000000001</c:v>
                </c:pt>
                <c:pt idx="1">
                  <c:v>149.98943</c:v>
                </c:pt>
                <c:pt idx="2">
                  <c:v>104.15743999999999</c:v>
                </c:pt>
                <c:pt idx="3">
                  <c:v>96.963849999999994</c:v>
                </c:pt>
                <c:pt idx="4">
                  <c:v>102.47629000000001</c:v>
                </c:pt>
                <c:pt idx="5">
                  <c:v>106.55441</c:v>
                </c:pt>
                <c:pt idx="6">
                  <c:v>107.89270999999999</c:v>
                </c:pt>
                <c:pt idx="7">
                  <c:v>116.84713000000001</c:v>
                </c:pt>
                <c:pt idx="8">
                  <c:v>132.36793</c:v>
                </c:pt>
                <c:pt idx="9">
                  <c:v>102.88924</c:v>
                </c:pt>
              </c:numCache>
            </c:numRef>
          </c:val>
          <c:smooth val="0"/>
          <c:extLst>
            <c:ext xmlns:c16="http://schemas.microsoft.com/office/drawing/2014/chart" uri="{C3380CC4-5D6E-409C-BE32-E72D297353CC}">
              <c16:uniqueId val="{00000007-158F-423E-918F-426FC9300706}"/>
            </c:ext>
          </c:extLst>
        </c:ser>
        <c:ser>
          <c:idx val="0"/>
          <c:order val="1"/>
          <c:tx>
            <c:strRef>
              <c:f>Quelldaten!$C$7</c:f>
              <c:strCache>
                <c:ptCount val="1"/>
                <c:pt idx="0">
                  <c:v>Fälle Frauen</c:v>
                </c:pt>
              </c:strCache>
            </c:strRef>
          </c:tx>
          <c:spPr>
            <a:ln w="25400">
              <a:solidFill>
                <a:srgbClr val="FFDB17"/>
              </a:solidFill>
              <a:prstDash val="solid"/>
            </a:ln>
          </c:spPr>
          <c:marker>
            <c:symbol val="circle"/>
            <c:size val="5"/>
            <c:spPr>
              <a:solidFill>
                <a:srgbClr val="FFDB17"/>
              </a:solidFill>
              <a:ln>
                <a:solidFill>
                  <a:srgbClr val="FFDB17"/>
                </a:solidFill>
              </a:ln>
            </c:spPr>
          </c:marker>
          <c:dLbls>
            <c:spPr>
              <a:noFill/>
              <a:ln>
                <a:noFill/>
              </a:ln>
              <a:effectLst/>
            </c:spPr>
            <c:txPr>
              <a:bodyPr/>
              <a:lstStyle/>
              <a:p>
                <a:pPr>
                  <a:defRPr b="1">
                    <a:solidFill>
                      <a:schemeClr val="tx1">
                        <a:lumMod val="50000"/>
                        <a:lumOff val="50000"/>
                      </a:schemeClr>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Quelldaten!$C$8:$C$17</c:f>
              <c:numCache>
                <c:formatCode>#,##0</c:formatCode>
                <c:ptCount val="10"/>
                <c:pt idx="0">
                  <c:v>210.42633000000001</c:v>
                </c:pt>
                <c:pt idx="1">
                  <c:v>169.76854</c:v>
                </c:pt>
                <c:pt idx="2">
                  <c:v>124.55181</c:v>
                </c:pt>
                <c:pt idx="3">
                  <c:v>111.62099000000001</c:v>
                </c:pt>
                <c:pt idx="4">
                  <c:v>111.66592</c:v>
                </c:pt>
                <c:pt idx="5">
                  <c:v>112.16432</c:v>
                </c:pt>
                <c:pt idx="6">
                  <c:v>117.78258</c:v>
                </c:pt>
                <c:pt idx="7">
                  <c:v>127.29801999999999</c:v>
                </c:pt>
                <c:pt idx="8">
                  <c:v>136.07418999999999</c:v>
                </c:pt>
                <c:pt idx="9">
                  <c:v>112.08515</c:v>
                </c:pt>
              </c:numCache>
            </c:numRef>
          </c:val>
          <c:smooth val="0"/>
          <c:extLst>
            <c:ext xmlns:c16="http://schemas.microsoft.com/office/drawing/2014/chart" uri="{C3380CC4-5D6E-409C-BE32-E72D297353CC}">
              <c16:uniqueId val="{00000008-158F-423E-918F-426FC9300706}"/>
            </c:ext>
          </c:extLst>
        </c:ser>
        <c:dLbls>
          <c:showLegendKey val="0"/>
          <c:showVal val="0"/>
          <c:showCatName val="0"/>
          <c:showSerName val="0"/>
          <c:showPercent val="0"/>
          <c:showBubbleSize val="0"/>
        </c:dLbls>
        <c:marker val="1"/>
        <c:smooth val="0"/>
        <c:axId val="374410264"/>
        <c:axId val="416546360"/>
      </c:lineChart>
      <c:catAx>
        <c:axId val="374981728"/>
        <c:scaling>
          <c:orientation val="minMax"/>
        </c:scaling>
        <c:delete val="0"/>
        <c:axPos val="b"/>
        <c:title>
          <c:tx>
            <c:rich>
              <a:bodyPr/>
              <a:lstStyle/>
              <a:p>
                <a:pPr>
                  <a:defRPr sz="1200" b="1">
                    <a:solidFill>
                      <a:schemeClr val="tx1">
                        <a:lumMod val="50000"/>
                        <a:lumOff val="50000"/>
                      </a:schemeClr>
                    </a:solidFill>
                    <a:latin typeface="+mj-lt"/>
                  </a:defRPr>
                </a:pPr>
                <a:r>
                  <a:rPr lang="en-US" sz="1200" b="1" dirty="0" err="1">
                    <a:solidFill>
                      <a:schemeClr val="tx1">
                        <a:lumMod val="50000"/>
                        <a:lumOff val="50000"/>
                      </a:schemeClr>
                    </a:solidFill>
                    <a:latin typeface="+mj-lt"/>
                  </a:rPr>
                  <a:t>Altersgruppen</a:t>
                </a:r>
                <a:r>
                  <a:rPr lang="en-US" sz="1200" b="1" dirty="0">
                    <a:solidFill>
                      <a:schemeClr val="tx1">
                        <a:lumMod val="50000"/>
                        <a:lumOff val="50000"/>
                      </a:schemeClr>
                    </a:solidFill>
                    <a:latin typeface="+mj-lt"/>
                  </a:rPr>
                  <a:t> in </a:t>
                </a:r>
                <a:r>
                  <a:rPr lang="en-US" sz="1200" b="1" dirty="0" err="1" smtClean="0">
                    <a:solidFill>
                      <a:schemeClr val="tx1">
                        <a:lumMod val="50000"/>
                        <a:lumOff val="50000"/>
                      </a:schemeClr>
                    </a:solidFill>
                    <a:latin typeface="+mj-lt"/>
                  </a:rPr>
                  <a:t>Jahren</a:t>
                </a:r>
                <a:endParaRPr lang="en-US" sz="1200" b="1" dirty="0">
                  <a:solidFill>
                    <a:schemeClr val="tx1">
                      <a:lumMod val="50000"/>
                      <a:lumOff val="50000"/>
                    </a:schemeClr>
                  </a:solidFill>
                  <a:latin typeface="+mj-lt"/>
                </a:endParaRPr>
              </a:p>
            </c:rich>
          </c:tx>
          <c:layout/>
          <c:overlay val="0"/>
        </c:title>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979768"/>
        <c:crosses val="autoZero"/>
        <c:auto val="0"/>
        <c:lblAlgn val="ctr"/>
        <c:lblOffset val="100"/>
        <c:tickLblSkip val="1"/>
        <c:tickMarkSkip val="1"/>
        <c:noMultiLvlLbl val="0"/>
      </c:catAx>
      <c:valAx>
        <c:axId val="374979768"/>
        <c:scaling>
          <c:orientation val="minMax"/>
          <c:max val="3500"/>
        </c:scaling>
        <c:delete val="0"/>
        <c:axPos val="l"/>
        <c:title>
          <c:tx>
            <c:rich>
              <a:bodyPr rot="-5400000" vert="horz"/>
              <a:lstStyle/>
              <a:p>
                <a:pPr>
                  <a:defRPr sz="1200" b="1">
                    <a:solidFill>
                      <a:schemeClr val="tx1">
                        <a:lumMod val="50000"/>
                        <a:lumOff val="50000"/>
                      </a:schemeClr>
                    </a:solidFill>
                    <a:latin typeface="+mj-lt"/>
                  </a:defRPr>
                </a:pPr>
                <a:r>
                  <a:rPr lang="en-US" sz="1200" b="1">
                    <a:solidFill>
                      <a:schemeClr val="tx1">
                        <a:lumMod val="50000"/>
                        <a:lumOff val="50000"/>
                      </a:schemeClr>
                    </a:solidFill>
                    <a:latin typeface="+mj-lt"/>
                  </a:rPr>
                  <a:t>AU-Tage je 100 Mitglieder ohne Rentner</a:t>
                </a:r>
              </a:p>
            </c:rich>
          </c:tx>
          <c:layout>
            <c:manualLayout>
              <c:xMode val="edge"/>
              <c:yMode val="edge"/>
              <c:x val="0"/>
              <c:y val="0.178272416008532"/>
            </c:manualLayout>
          </c:layout>
          <c:overlay val="0"/>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981728"/>
        <c:crosses val="autoZero"/>
        <c:crossBetween val="between"/>
      </c:valAx>
      <c:catAx>
        <c:axId val="374410264"/>
        <c:scaling>
          <c:orientation val="minMax"/>
        </c:scaling>
        <c:delete val="1"/>
        <c:axPos val="b"/>
        <c:numFmt formatCode="General" sourceLinked="1"/>
        <c:majorTickMark val="out"/>
        <c:minorTickMark val="none"/>
        <c:tickLblPos val="nextTo"/>
        <c:crossAx val="416546360"/>
        <c:crosses val="autoZero"/>
        <c:auto val="0"/>
        <c:lblAlgn val="ctr"/>
        <c:lblOffset val="100"/>
        <c:noMultiLvlLbl val="0"/>
      </c:catAx>
      <c:valAx>
        <c:axId val="416546360"/>
        <c:scaling>
          <c:orientation val="minMax"/>
        </c:scaling>
        <c:delete val="0"/>
        <c:axPos val="r"/>
        <c:title>
          <c:tx>
            <c:rich>
              <a:bodyPr rot="-5400000" vert="horz"/>
              <a:lstStyle/>
              <a:p>
                <a:pPr>
                  <a:defRPr sz="1200" b="1">
                    <a:solidFill>
                      <a:schemeClr val="tx1">
                        <a:lumMod val="50000"/>
                        <a:lumOff val="50000"/>
                      </a:schemeClr>
                    </a:solidFill>
                    <a:latin typeface="+mj-lt"/>
                  </a:defRPr>
                </a:pPr>
                <a:r>
                  <a:rPr lang="en-US" sz="1200" b="1">
                    <a:solidFill>
                      <a:schemeClr val="tx1">
                        <a:lumMod val="50000"/>
                        <a:lumOff val="50000"/>
                      </a:schemeClr>
                    </a:solidFill>
                    <a:latin typeface="+mj-lt"/>
                  </a:rPr>
                  <a:t>AU-Fälle je 100 Mitglieder ohne Rentner</a:t>
                </a:r>
              </a:p>
            </c:rich>
          </c:tx>
          <c:layout/>
          <c:overlay val="0"/>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410264"/>
        <c:crosses val="max"/>
        <c:crossBetween val="between"/>
      </c:valAx>
      <c:spPr>
        <a:solidFill>
          <a:srgbClr val="FFFFFF"/>
        </a:solidFill>
        <a:ln w="25400">
          <a:noFill/>
        </a:ln>
      </c:spPr>
    </c:plotArea>
    <c:legend>
      <c:legendPos val="b"/>
      <c:layout>
        <c:manualLayout>
          <c:xMode val="edge"/>
          <c:yMode val="edge"/>
          <c:x val="0.29224975640586698"/>
          <c:y val="0.12818019190690599"/>
          <c:w val="0.38057665973191501"/>
          <c:h val="0.14463844966533701"/>
        </c:manualLayout>
      </c:layout>
      <c:overlay val="0"/>
      <c:txPr>
        <a:bodyPr/>
        <a:lstStyle/>
        <a:p>
          <a:pPr>
            <a:defRPr sz="1500">
              <a:solidFill>
                <a:schemeClr val="tx1">
                  <a:lumMod val="50000"/>
                  <a:lumOff val="50000"/>
                </a:schemeClr>
              </a:solidFill>
              <a:latin typeface="+mj-lt"/>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00425246011805E-2"/>
          <c:y val="0.14646464646464599"/>
          <c:w val="0.88644964644767998"/>
          <c:h val="0.67845117845117897"/>
        </c:manualLayout>
      </c:layout>
      <c:lineChart>
        <c:grouping val="standard"/>
        <c:varyColors val="0"/>
        <c:ser>
          <c:idx val="0"/>
          <c:order val="0"/>
          <c:tx>
            <c:strRef>
              <c:f>Quelldaten!$C$6</c:f>
              <c:strCache>
                <c:ptCount val="1"/>
                <c:pt idx="0">
                  <c:v>Kreislaufsystem</c:v>
                </c:pt>
              </c:strCache>
            </c:strRef>
          </c:tx>
          <c:spPr>
            <a:ln w="25400">
              <a:solidFill>
                <a:srgbClr val="F79646">
                  <a:lumMod val="60000"/>
                  <a:lumOff val="40000"/>
                </a:srgbClr>
              </a:solidFill>
              <a:prstDash val="solid"/>
            </a:ln>
          </c:spPr>
          <c:marker>
            <c:symbol val="circle"/>
            <c:size val="5"/>
            <c:spPr>
              <a:solidFill>
                <a:srgbClr val="F79646">
                  <a:lumMod val="60000"/>
                  <a:lumOff val="40000"/>
                </a:srgbClr>
              </a:solidFill>
              <a:ln>
                <a:solidFill>
                  <a:srgbClr val="F79646">
                    <a:lumMod val="60000"/>
                    <a:lumOff val="40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Quelldaten!$C$8:$C$17</c:f>
              <c:numCache>
                <c:formatCode>#,##0.0</c:formatCode>
                <c:ptCount val="10"/>
                <c:pt idx="0">
                  <c:v>4.3</c:v>
                </c:pt>
                <c:pt idx="1">
                  <c:v>6.5</c:v>
                </c:pt>
                <c:pt idx="2">
                  <c:v>10</c:v>
                </c:pt>
                <c:pt idx="3">
                  <c:v>12.4</c:v>
                </c:pt>
                <c:pt idx="4">
                  <c:v>14.4</c:v>
                </c:pt>
                <c:pt idx="5">
                  <c:v>17.2</c:v>
                </c:pt>
                <c:pt idx="6">
                  <c:v>21.9</c:v>
                </c:pt>
                <c:pt idx="7">
                  <c:v>24.7</c:v>
                </c:pt>
                <c:pt idx="8">
                  <c:v>27.6</c:v>
                </c:pt>
                <c:pt idx="9">
                  <c:v>34.800000000000011</c:v>
                </c:pt>
              </c:numCache>
            </c:numRef>
          </c:val>
          <c:smooth val="0"/>
          <c:extLst>
            <c:ext xmlns:c16="http://schemas.microsoft.com/office/drawing/2014/chart" uri="{C3380CC4-5D6E-409C-BE32-E72D297353CC}">
              <c16:uniqueId val="{00000000-C777-4D1E-A968-5F43D8B07C2E}"/>
            </c:ext>
          </c:extLst>
        </c:ser>
        <c:ser>
          <c:idx val="1"/>
          <c:order val="1"/>
          <c:tx>
            <c:strRef>
              <c:f>Quelldaten!$D$6</c:f>
              <c:strCache>
                <c:ptCount val="1"/>
                <c:pt idx="0">
                  <c:v>Atmungssystem</c:v>
                </c:pt>
              </c:strCache>
            </c:strRef>
          </c:tx>
          <c:spPr>
            <a:ln w="25400">
              <a:solidFill>
                <a:srgbClr val="FDD205"/>
              </a:solidFill>
              <a:prstDash val="solid"/>
            </a:ln>
          </c:spPr>
          <c:marker>
            <c:symbol val="circle"/>
            <c:size val="5"/>
            <c:spPr>
              <a:solidFill>
                <a:srgbClr val="FDD205"/>
              </a:solidFill>
              <a:ln>
                <a:solidFill>
                  <a:srgbClr val="FDD205"/>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Quelldaten!$D$8:$D$17</c:f>
              <c:numCache>
                <c:formatCode>#,##0.0</c:formatCode>
                <c:ptCount val="10"/>
                <c:pt idx="0">
                  <c:v>4</c:v>
                </c:pt>
                <c:pt idx="1">
                  <c:v>4.7</c:v>
                </c:pt>
                <c:pt idx="2">
                  <c:v>5.4</c:v>
                </c:pt>
                <c:pt idx="3">
                  <c:v>5.7</c:v>
                </c:pt>
                <c:pt idx="4">
                  <c:v>6</c:v>
                </c:pt>
                <c:pt idx="5">
                  <c:v>6.4</c:v>
                </c:pt>
                <c:pt idx="6">
                  <c:v>7</c:v>
                </c:pt>
                <c:pt idx="7">
                  <c:v>7.8</c:v>
                </c:pt>
                <c:pt idx="8">
                  <c:v>8.9</c:v>
                </c:pt>
                <c:pt idx="9">
                  <c:v>10.7</c:v>
                </c:pt>
              </c:numCache>
            </c:numRef>
          </c:val>
          <c:smooth val="0"/>
          <c:extLst>
            <c:ext xmlns:c16="http://schemas.microsoft.com/office/drawing/2014/chart" uri="{C3380CC4-5D6E-409C-BE32-E72D297353CC}">
              <c16:uniqueId val="{00000001-C777-4D1E-A968-5F43D8B07C2E}"/>
            </c:ext>
          </c:extLst>
        </c:ser>
        <c:ser>
          <c:idx val="2"/>
          <c:order val="2"/>
          <c:tx>
            <c:strRef>
              <c:f>Quelldaten!$E$6</c:f>
              <c:strCache>
                <c:ptCount val="1"/>
                <c:pt idx="0">
                  <c:v>Neubildungen</c:v>
                </c:pt>
              </c:strCache>
            </c:strRef>
          </c:tx>
          <c:spPr>
            <a:ln w="25400">
              <a:solidFill>
                <a:srgbClr val="F79646">
                  <a:lumMod val="75000"/>
                </a:srgbClr>
              </a:solidFill>
              <a:prstDash val="solid"/>
            </a:ln>
          </c:spPr>
          <c:marker>
            <c:symbol val="circle"/>
            <c:size val="5"/>
            <c:spPr>
              <a:solidFill>
                <a:srgbClr val="F79646">
                  <a:lumMod val="75000"/>
                </a:srgbClr>
              </a:solidFill>
              <a:ln>
                <a:solidFill>
                  <a:srgbClr val="F79646">
                    <a:lumMod val="75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Quelldaten!$E$8:$E$17</c:f>
              <c:numCache>
                <c:formatCode>#,##0.0</c:formatCode>
                <c:ptCount val="10"/>
                <c:pt idx="0">
                  <c:v>10.1</c:v>
                </c:pt>
                <c:pt idx="1">
                  <c:v>14.2</c:v>
                </c:pt>
                <c:pt idx="2">
                  <c:v>17.399999999999999</c:v>
                </c:pt>
                <c:pt idx="3">
                  <c:v>18.2</c:v>
                </c:pt>
                <c:pt idx="4">
                  <c:v>23.8</c:v>
                </c:pt>
                <c:pt idx="5">
                  <c:v>26.8</c:v>
                </c:pt>
                <c:pt idx="6">
                  <c:v>31.8</c:v>
                </c:pt>
                <c:pt idx="7">
                  <c:v>38.4</c:v>
                </c:pt>
                <c:pt idx="8">
                  <c:v>38.6</c:v>
                </c:pt>
                <c:pt idx="9">
                  <c:v>46.8</c:v>
                </c:pt>
              </c:numCache>
            </c:numRef>
          </c:val>
          <c:smooth val="0"/>
          <c:extLst>
            <c:ext xmlns:c16="http://schemas.microsoft.com/office/drawing/2014/chart" uri="{C3380CC4-5D6E-409C-BE32-E72D297353CC}">
              <c16:uniqueId val="{00000002-C777-4D1E-A968-5F43D8B07C2E}"/>
            </c:ext>
          </c:extLst>
        </c:ser>
        <c:ser>
          <c:idx val="3"/>
          <c:order val="3"/>
          <c:tx>
            <c:strRef>
              <c:f>Quelldaten!$F$6</c:f>
              <c:strCache>
                <c:ptCount val="1"/>
                <c:pt idx="0">
                  <c:v>Muskel-/Skelettsystem</c:v>
                </c:pt>
              </c:strCache>
            </c:strRef>
          </c:tx>
          <c:spPr>
            <a:ln w="25400">
              <a:solidFill>
                <a:srgbClr val="F79646">
                  <a:lumMod val="50000"/>
                </a:srgbClr>
              </a:solidFill>
              <a:prstDash val="solid"/>
            </a:ln>
          </c:spPr>
          <c:marker>
            <c:symbol val="circle"/>
            <c:size val="5"/>
            <c:spPr>
              <a:solidFill>
                <a:srgbClr val="F79646">
                  <a:lumMod val="50000"/>
                </a:srgbClr>
              </a:solidFill>
              <a:ln>
                <a:solidFill>
                  <a:srgbClr val="F79646">
                    <a:lumMod val="50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Quelldaten!$F$8:$F$17</c:f>
              <c:numCache>
                <c:formatCode>#,##0.0</c:formatCode>
                <c:ptCount val="10"/>
                <c:pt idx="0">
                  <c:v>6.8</c:v>
                </c:pt>
                <c:pt idx="1">
                  <c:v>10</c:v>
                </c:pt>
                <c:pt idx="2">
                  <c:v>12.5</c:v>
                </c:pt>
                <c:pt idx="3">
                  <c:v>14</c:v>
                </c:pt>
                <c:pt idx="4">
                  <c:v>15.9</c:v>
                </c:pt>
                <c:pt idx="5">
                  <c:v>18.100000000000001</c:v>
                </c:pt>
                <c:pt idx="6">
                  <c:v>19.899999999999999</c:v>
                </c:pt>
                <c:pt idx="7">
                  <c:v>21.8</c:v>
                </c:pt>
                <c:pt idx="8">
                  <c:v>24.6</c:v>
                </c:pt>
                <c:pt idx="9">
                  <c:v>31.4</c:v>
                </c:pt>
              </c:numCache>
            </c:numRef>
          </c:val>
          <c:smooth val="0"/>
          <c:extLst>
            <c:ext xmlns:c16="http://schemas.microsoft.com/office/drawing/2014/chart" uri="{C3380CC4-5D6E-409C-BE32-E72D297353CC}">
              <c16:uniqueId val="{00000003-C777-4D1E-A968-5F43D8B07C2E}"/>
            </c:ext>
          </c:extLst>
        </c:ser>
        <c:ser>
          <c:idx val="4"/>
          <c:order val="4"/>
          <c:tx>
            <c:strRef>
              <c:f>Quelldaten!$G$6</c:f>
              <c:strCache>
                <c:ptCount val="1"/>
                <c:pt idx="0">
                  <c:v>Verletzungen/ Vergiftungen</c:v>
                </c:pt>
              </c:strCache>
            </c:strRef>
          </c:tx>
          <c:spPr>
            <a:ln w="25400">
              <a:solidFill>
                <a:sysClr val="windowText" lastClr="000000">
                  <a:lumMod val="65000"/>
                  <a:lumOff val="35000"/>
                </a:sysClr>
              </a:solidFill>
              <a:prstDash val="solid"/>
            </a:ln>
          </c:spPr>
          <c:marker>
            <c:symbol val="circle"/>
            <c:size val="5"/>
            <c:spPr>
              <a:solidFill>
                <a:sysClr val="windowText" lastClr="000000">
                  <a:lumMod val="65000"/>
                  <a:lumOff val="35000"/>
                </a:sysClr>
              </a:solidFill>
              <a:ln>
                <a:solidFill>
                  <a:sysClr val="windowText" lastClr="000000">
                    <a:lumMod val="65000"/>
                    <a:lumOff val="35000"/>
                  </a:sys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Quelldaten!$G$8:$G$17</c:f>
              <c:numCache>
                <c:formatCode>#,##0.0</c:formatCode>
                <c:ptCount val="10"/>
                <c:pt idx="0">
                  <c:v>9.5</c:v>
                </c:pt>
                <c:pt idx="1">
                  <c:v>12.3</c:v>
                </c:pt>
                <c:pt idx="2">
                  <c:v>15</c:v>
                </c:pt>
                <c:pt idx="3">
                  <c:v>15.8</c:v>
                </c:pt>
                <c:pt idx="4">
                  <c:v>17.3</c:v>
                </c:pt>
                <c:pt idx="5">
                  <c:v>18.3</c:v>
                </c:pt>
                <c:pt idx="6">
                  <c:v>19.899999999999999</c:v>
                </c:pt>
                <c:pt idx="7">
                  <c:v>22.2</c:v>
                </c:pt>
                <c:pt idx="8">
                  <c:v>24.5</c:v>
                </c:pt>
                <c:pt idx="9">
                  <c:v>29.5</c:v>
                </c:pt>
              </c:numCache>
            </c:numRef>
          </c:val>
          <c:smooth val="0"/>
          <c:extLst>
            <c:ext xmlns:c16="http://schemas.microsoft.com/office/drawing/2014/chart" uri="{C3380CC4-5D6E-409C-BE32-E72D297353CC}">
              <c16:uniqueId val="{00000004-C777-4D1E-A968-5F43D8B07C2E}"/>
            </c:ext>
          </c:extLst>
        </c:ser>
        <c:ser>
          <c:idx val="5"/>
          <c:order val="5"/>
          <c:tx>
            <c:strRef>
              <c:f>Quelldaten!$B$6</c:f>
              <c:strCache>
                <c:ptCount val="1"/>
                <c:pt idx="0">
                  <c:v>Psychische Störungen</c:v>
                </c:pt>
              </c:strCache>
            </c:strRef>
          </c:tx>
          <c:spPr>
            <a:ln w="25400">
              <a:solidFill>
                <a:sysClr val="window" lastClr="FFFFFF">
                  <a:lumMod val="75000"/>
                </a:sysClr>
              </a:solidFill>
              <a:prstDash val="solid"/>
            </a:ln>
          </c:spPr>
          <c:marker>
            <c:symbol val="circle"/>
            <c:size val="5"/>
            <c:spPr>
              <a:solidFill>
                <a:sysClr val="window" lastClr="FFFFFF">
                  <a:lumMod val="75000"/>
                </a:sysClr>
              </a:solidFill>
              <a:ln>
                <a:solidFill>
                  <a:sysClr val="window" lastClr="FFFFFF">
                    <a:lumMod val="75000"/>
                  </a:sys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Quelldaten!$B$8:$B$17</c:f>
              <c:numCache>
                <c:formatCode>#,##0.0</c:formatCode>
                <c:ptCount val="10"/>
                <c:pt idx="0">
                  <c:v>12.8</c:v>
                </c:pt>
                <c:pt idx="1">
                  <c:v>23</c:v>
                </c:pt>
                <c:pt idx="2">
                  <c:v>29.9</c:v>
                </c:pt>
                <c:pt idx="3">
                  <c:v>34.9</c:v>
                </c:pt>
                <c:pt idx="4">
                  <c:v>37.800000000000011</c:v>
                </c:pt>
                <c:pt idx="5">
                  <c:v>39.9</c:v>
                </c:pt>
                <c:pt idx="6">
                  <c:v>40.200000000000003</c:v>
                </c:pt>
                <c:pt idx="7">
                  <c:v>41.5</c:v>
                </c:pt>
                <c:pt idx="8">
                  <c:v>45</c:v>
                </c:pt>
                <c:pt idx="9">
                  <c:v>58.3</c:v>
                </c:pt>
              </c:numCache>
            </c:numRef>
          </c:val>
          <c:smooth val="0"/>
          <c:extLst>
            <c:ext xmlns:c16="http://schemas.microsoft.com/office/drawing/2014/chart" uri="{C3380CC4-5D6E-409C-BE32-E72D297353CC}">
              <c16:uniqueId val="{00000005-C777-4D1E-A968-5F43D8B07C2E}"/>
            </c:ext>
          </c:extLst>
        </c:ser>
        <c:dLbls>
          <c:showLegendKey val="0"/>
          <c:showVal val="0"/>
          <c:showCatName val="0"/>
          <c:showSerName val="0"/>
          <c:showPercent val="0"/>
          <c:showBubbleSize val="0"/>
        </c:dLbls>
        <c:marker val="1"/>
        <c:smooth val="0"/>
        <c:axId val="416543224"/>
        <c:axId val="416543616"/>
      </c:lineChart>
      <c:catAx>
        <c:axId val="416543224"/>
        <c:scaling>
          <c:orientation val="minMax"/>
        </c:scaling>
        <c:delete val="0"/>
        <c:axPos val="b"/>
        <c:title>
          <c:tx>
            <c:rich>
              <a:bodyPr/>
              <a:lstStyle/>
              <a:p>
                <a:pPr>
                  <a:defRPr sz="1400">
                    <a:solidFill>
                      <a:schemeClr val="tx1">
                        <a:lumMod val="50000"/>
                        <a:lumOff val="50000"/>
                      </a:schemeClr>
                    </a:solidFill>
                  </a:defRPr>
                </a:pPr>
                <a:r>
                  <a:rPr lang="de-DE" sz="1400">
                    <a:solidFill>
                      <a:schemeClr val="tx1">
                        <a:lumMod val="50000"/>
                        <a:lumOff val="50000"/>
                      </a:schemeClr>
                    </a:solidFill>
                  </a:rPr>
                  <a:t>Altersgruppen in Jahren</a:t>
                </a:r>
              </a:p>
            </c:rich>
          </c:tx>
          <c:overlay val="0"/>
        </c:title>
        <c:numFmt formatCode="General" sourceLinked="1"/>
        <c:majorTickMark val="none"/>
        <c:minorTickMark val="none"/>
        <c:tickLblPos val="nextTo"/>
        <c:spPr>
          <a:ln w="3175">
            <a:solidFill>
              <a:srgbClr val="000000"/>
            </a:solidFill>
            <a:prstDash val="solid"/>
          </a:ln>
        </c:spPr>
        <c:txPr>
          <a:bodyPr rot="0" vert="horz"/>
          <a:lstStyle/>
          <a:p>
            <a:pPr>
              <a:defRPr b="1" baseline="0">
                <a:solidFill>
                  <a:srgbClr val="7F7F7F"/>
                </a:solidFill>
              </a:defRPr>
            </a:pPr>
            <a:endParaRPr lang="de-DE"/>
          </a:p>
        </c:txPr>
        <c:crossAx val="416543616"/>
        <c:crosses val="autoZero"/>
        <c:auto val="1"/>
        <c:lblAlgn val="ctr"/>
        <c:lblOffset val="100"/>
        <c:tickLblSkip val="1"/>
        <c:tickMarkSkip val="1"/>
        <c:noMultiLvlLbl val="0"/>
      </c:catAx>
      <c:valAx>
        <c:axId val="416543616"/>
        <c:scaling>
          <c:orientation val="minMax"/>
        </c:scaling>
        <c:delete val="0"/>
        <c:axPos val="l"/>
        <c:majorGridlines>
          <c:spPr>
            <a:ln w="3175">
              <a:noFill/>
              <a:prstDash val="sysDash"/>
            </a:ln>
          </c:spPr>
        </c:majorGridlines>
        <c:title>
          <c:tx>
            <c:rich>
              <a:bodyPr rot="-5400000" vert="horz"/>
              <a:lstStyle/>
              <a:p>
                <a:pPr>
                  <a:defRPr sz="1400" b="0">
                    <a:solidFill>
                      <a:schemeClr val="tx1">
                        <a:lumMod val="50000"/>
                        <a:lumOff val="50000"/>
                      </a:schemeClr>
                    </a:solidFill>
                  </a:defRPr>
                </a:pPr>
                <a:r>
                  <a:rPr lang="de-DE" sz="1400" b="0">
                    <a:solidFill>
                      <a:schemeClr val="tx1">
                        <a:lumMod val="50000"/>
                        <a:lumOff val="50000"/>
                      </a:schemeClr>
                    </a:solidFill>
                  </a:rPr>
                  <a:t>AU-Tage je Fall ohne Rentner</a:t>
                </a:r>
              </a:p>
            </c:rich>
          </c:tx>
          <c:overlay val="0"/>
        </c:title>
        <c:numFmt formatCode="0" sourceLinked="0"/>
        <c:majorTickMark val="out"/>
        <c:minorTickMark val="none"/>
        <c:tickLblPos val="nextTo"/>
        <c:spPr>
          <a:ln w="3175">
            <a:solidFill>
              <a:srgbClr val="000000"/>
            </a:solidFill>
            <a:prstDash val="solid"/>
          </a:ln>
        </c:spPr>
        <c:txPr>
          <a:bodyPr rot="0" vert="horz"/>
          <a:lstStyle/>
          <a:p>
            <a:pPr>
              <a:defRPr b="1">
                <a:solidFill>
                  <a:schemeClr val="tx1">
                    <a:lumMod val="50000"/>
                    <a:lumOff val="50000"/>
                  </a:schemeClr>
                </a:solidFill>
              </a:defRPr>
            </a:pPr>
            <a:endParaRPr lang="de-DE"/>
          </a:p>
        </c:txPr>
        <c:crossAx val="416543224"/>
        <c:crosses val="autoZero"/>
        <c:crossBetween val="between"/>
      </c:valAx>
      <c:spPr>
        <a:noFill/>
        <a:ln w="12700">
          <a:noFill/>
          <a:prstDash val="solid"/>
        </a:ln>
      </c:spPr>
    </c:plotArea>
    <c:legend>
      <c:legendPos val="b"/>
      <c:layout>
        <c:manualLayout>
          <c:xMode val="edge"/>
          <c:yMode val="edge"/>
          <c:x val="0.10565237142180001"/>
          <c:y val="0.23333137727702699"/>
          <c:w val="0.49775487407719499"/>
          <c:h val="0.16338849412116199"/>
        </c:manualLayout>
      </c:layout>
      <c:overlay val="0"/>
      <c:spPr>
        <a:noFill/>
        <a:ln w="3175">
          <a:noFill/>
          <a:prstDash val="solid"/>
        </a:ln>
      </c:spPr>
      <c:txPr>
        <a:bodyPr/>
        <a:lstStyle/>
        <a:p>
          <a:pPr>
            <a:defRPr baseline="0">
              <a:solidFill>
                <a:srgbClr val="7F7F7F"/>
              </a:solidFill>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Calibri" pitchFamily="34" charset="0"/>
          <a:ea typeface="Arial"/>
          <a:cs typeface="Arial"/>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21449181930304E-2"/>
          <c:y val="0.112669925563826"/>
          <c:w val="0.87104630518251702"/>
          <c:h val="0.74620506583018598"/>
        </c:manualLayout>
      </c:layout>
      <c:barChart>
        <c:barDir val="bar"/>
        <c:grouping val="clustered"/>
        <c:varyColors val="0"/>
        <c:ser>
          <c:idx val="2"/>
          <c:order val="0"/>
          <c:tx>
            <c:v>Fälle Männer</c:v>
          </c:tx>
          <c:spPr>
            <a:solidFill>
              <a:schemeClr val="bg1">
                <a:lumMod val="75000"/>
              </a:schemeClr>
            </a:solidFill>
            <a:ln w="12700">
              <a:noFill/>
              <a:prstDash val="solid"/>
            </a:ln>
          </c:spPr>
          <c:invertIfNegative val="0"/>
          <c:dLbls>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(Quelldaten!$A$8:$A$17;Quelldaten!$A$19)</c:f>
              <c:strCache>
                <c:ptCount val="11"/>
                <c:pt idx="0">
                  <c:v>&lt; 20</c:v>
                </c:pt>
                <c:pt idx="1">
                  <c:v>20–24</c:v>
                </c:pt>
                <c:pt idx="2">
                  <c:v>25–29</c:v>
                </c:pt>
                <c:pt idx="3">
                  <c:v>30–34</c:v>
                </c:pt>
                <c:pt idx="4">
                  <c:v>35–39</c:v>
                </c:pt>
                <c:pt idx="5">
                  <c:v>40–44</c:v>
                </c:pt>
                <c:pt idx="6">
                  <c:v>45–49</c:v>
                </c:pt>
                <c:pt idx="7">
                  <c:v>50–54</c:v>
                </c:pt>
                <c:pt idx="8">
                  <c:v>55–59</c:v>
                </c:pt>
                <c:pt idx="9">
                  <c:v>60–64</c:v>
                </c:pt>
                <c:pt idx="10">
                  <c:v>alle Alter </c:v>
                </c:pt>
              </c:strCache>
            </c:strRef>
          </c:cat>
          <c:val>
            <c:numRef>
              <c:f>(Quelldaten!$B$8:$B$17;Quelldaten!$B$19)</c:f>
              <c:numCache>
                <c:formatCode>0.0</c:formatCode>
                <c:ptCount val="11"/>
                <c:pt idx="0">
                  <c:v>-0.93</c:v>
                </c:pt>
                <c:pt idx="1">
                  <c:v>-1.78</c:v>
                </c:pt>
                <c:pt idx="2">
                  <c:v>-2.58</c:v>
                </c:pt>
                <c:pt idx="3">
                  <c:v>-2.8</c:v>
                </c:pt>
                <c:pt idx="4">
                  <c:v>-3.23</c:v>
                </c:pt>
                <c:pt idx="5">
                  <c:v>-3.9</c:v>
                </c:pt>
                <c:pt idx="6">
                  <c:v>-4.6399999999999997</c:v>
                </c:pt>
                <c:pt idx="7">
                  <c:v>-5.48</c:v>
                </c:pt>
                <c:pt idx="8">
                  <c:v>-6.3199999999999976</c:v>
                </c:pt>
                <c:pt idx="9">
                  <c:v>-8.31</c:v>
                </c:pt>
                <c:pt idx="10">
                  <c:v>-4.24</c:v>
                </c:pt>
              </c:numCache>
            </c:numRef>
          </c:val>
          <c:extLst>
            <c:ext xmlns:c16="http://schemas.microsoft.com/office/drawing/2014/chart" uri="{C3380CC4-5D6E-409C-BE32-E72D297353CC}">
              <c16:uniqueId val="{00000000-740B-4FA8-B1B7-79A92E048502}"/>
            </c:ext>
          </c:extLst>
        </c:ser>
        <c:ser>
          <c:idx val="1"/>
          <c:order val="1"/>
          <c:tx>
            <c:v>Fälle Frauen</c:v>
          </c:tx>
          <c:spPr>
            <a:solidFill>
              <a:srgbClr val="FFEC9B"/>
            </a:solidFill>
            <a:ln w="12700">
              <a:noFill/>
              <a:prstDash val="solid"/>
            </a:ln>
          </c:spPr>
          <c:invertIfNegative val="0"/>
          <c:dLbls>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(Quelldaten!$A$8:$A$17;Quelldaten!$A$19)</c:f>
              <c:strCache>
                <c:ptCount val="11"/>
                <c:pt idx="0">
                  <c:v>&lt; 20</c:v>
                </c:pt>
                <c:pt idx="1">
                  <c:v>20–24</c:v>
                </c:pt>
                <c:pt idx="2">
                  <c:v>25–29</c:v>
                </c:pt>
                <c:pt idx="3">
                  <c:v>30–34</c:v>
                </c:pt>
                <c:pt idx="4">
                  <c:v>35–39</c:v>
                </c:pt>
                <c:pt idx="5">
                  <c:v>40–44</c:v>
                </c:pt>
                <c:pt idx="6">
                  <c:v>45–49</c:v>
                </c:pt>
                <c:pt idx="7">
                  <c:v>50–54</c:v>
                </c:pt>
                <c:pt idx="8">
                  <c:v>55–59</c:v>
                </c:pt>
                <c:pt idx="9">
                  <c:v>60–64</c:v>
                </c:pt>
                <c:pt idx="10">
                  <c:v>alle Alter </c:v>
                </c:pt>
              </c:strCache>
            </c:strRef>
          </c:cat>
          <c:val>
            <c:numRef>
              <c:f>(Quelldaten!$C$8:$C$17;Quelldaten!$C$19)</c:f>
              <c:numCache>
                <c:formatCode>0.0</c:formatCode>
                <c:ptCount val="11"/>
                <c:pt idx="0">
                  <c:v>-0.56999999999999995</c:v>
                </c:pt>
                <c:pt idx="1">
                  <c:v>-1.43</c:v>
                </c:pt>
                <c:pt idx="2">
                  <c:v>-2.11</c:v>
                </c:pt>
                <c:pt idx="3">
                  <c:v>-2.58</c:v>
                </c:pt>
                <c:pt idx="4">
                  <c:v>-3.11</c:v>
                </c:pt>
                <c:pt idx="5">
                  <c:v>-3.99</c:v>
                </c:pt>
                <c:pt idx="6">
                  <c:v>-4.8499999999999996</c:v>
                </c:pt>
                <c:pt idx="7">
                  <c:v>-5.58</c:v>
                </c:pt>
                <c:pt idx="8">
                  <c:v>-6.23</c:v>
                </c:pt>
                <c:pt idx="9">
                  <c:v>-7.8199999999999976</c:v>
                </c:pt>
                <c:pt idx="10">
                  <c:v>-3.96</c:v>
                </c:pt>
              </c:numCache>
            </c:numRef>
          </c:val>
          <c:extLst>
            <c:ext xmlns:c16="http://schemas.microsoft.com/office/drawing/2014/chart" uri="{C3380CC4-5D6E-409C-BE32-E72D297353CC}">
              <c16:uniqueId val="{00000001-740B-4FA8-B1B7-79A92E048502}"/>
            </c:ext>
          </c:extLst>
        </c:ser>
        <c:dLbls>
          <c:showLegendKey val="0"/>
          <c:showVal val="0"/>
          <c:showCatName val="0"/>
          <c:showSerName val="0"/>
          <c:showPercent val="0"/>
          <c:showBubbleSize val="0"/>
        </c:dLbls>
        <c:gapWidth val="50"/>
        <c:axId val="416542832"/>
        <c:axId val="416545184"/>
      </c:barChart>
      <c:barChart>
        <c:barDir val="bar"/>
        <c:grouping val="clustered"/>
        <c:varyColors val="0"/>
        <c:ser>
          <c:idx val="5"/>
          <c:order val="2"/>
          <c:tx>
            <c:v>Tage Männer</c:v>
          </c:tx>
          <c:spPr>
            <a:solidFill>
              <a:srgbClr val="7F7F7F"/>
            </a:solidFill>
            <a:ln w="12700">
              <a:noFill/>
              <a:prstDash val="solid"/>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Quelldaten!$A$8:$A$19</c:f>
              <c:strCache>
                <c:ptCount val="12"/>
                <c:pt idx="0">
                  <c:v>&lt; 20</c:v>
                </c:pt>
                <c:pt idx="1">
                  <c:v>20–24</c:v>
                </c:pt>
                <c:pt idx="2">
                  <c:v>25–29</c:v>
                </c:pt>
                <c:pt idx="3">
                  <c:v>30–34</c:v>
                </c:pt>
                <c:pt idx="4">
                  <c:v>35–39</c:v>
                </c:pt>
                <c:pt idx="5">
                  <c:v>40–44</c:v>
                </c:pt>
                <c:pt idx="6">
                  <c:v>45–49</c:v>
                </c:pt>
                <c:pt idx="7">
                  <c:v>50–54</c:v>
                </c:pt>
                <c:pt idx="8">
                  <c:v>55–59</c:v>
                </c:pt>
                <c:pt idx="9">
                  <c:v>60–64</c:v>
                </c:pt>
                <c:pt idx="10">
                  <c:v>≥ 65</c:v>
                </c:pt>
                <c:pt idx="11">
                  <c:v>alle Alter </c:v>
                </c:pt>
              </c:strCache>
            </c:strRef>
          </c:cat>
          <c:val>
            <c:numRef>
              <c:f>(Quelldaten!$D$8:$D$17;Quelldaten!$D$19)</c:f>
              <c:numCache>
                <c:formatCode>0.0</c:formatCode>
                <c:ptCount val="11"/>
                <c:pt idx="0">
                  <c:v>15.09</c:v>
                </c:pt>
                <c:pt idx="1">
                  <c:v>25.94</c:v>
                </c:pt>
                <c:pt idx="2">
                  <c:v>33.14</c:v>
                </c:pt>
                <c:pt idx="3">
                  <c:v>36</c:v>
                </c:pt>
                <c:pt idx="4">
                  <c:v>38.869999999999997</c:v>
                </c:pt>
                <c:pt idx="5">
                  <c:v>42.84</c:v>
                </c:pt>
                <c:pt idx="6">
                  <c:v>46.25</c:v>
                </c:pt>
                <c:pt idx="7">
                  <c:v>49.92</c:v>
                </c:pt>
                <c:pt idx="8">
                  <c:v>53.86</c:v>
                </c:pt>
                <c:pt idx="9">
                  <c:v>62.78</c:v>
                </c:pt>
                <c:pt idx="10">
                  <c:v>46.28</c:v>
                </c:pt>
              </c:numCache>
            </c:numRef>
          </c:val>
          <c:extLst>
            <c:ext xmlns:c16="http://schemas.microsoft.com/office/drawing/2014/chart" uri="{C3380CC4-5D6E-409C-BE32-E72D297353CC}">
              <c16:uniqueId val="{00000002-740B-4FA8-B1B7-79A92E048502}"/>
            </c:ext>
          </c:extLst>
        </c:ser>
        <c:ser>
          <c:idx val="4"/>
          <c:order val="3"/>
          <c:tx>
            <c:v>Tage Frauen</c:v>
          </c:tx>
          <c:spPr>
            <a:solidFill>
              <a:srgbClr val="FDD205"/>
            </a:solidFill>
            <a:ln w="12700">
              <a:noFill/>
              <a:prstDash val="solid"/>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Quelldaten!$A$8:$A$19</c:f>
              <c:strCache>
                <c:ptCount val="12"/>
                <c:pt idx="0">
                  <c:v>&lt; 20</c:v>
                </c:pt>
                <c:pt idx="1">
                  <c:v>20–24</c:v>
                </c:pt>
                <c:pt idx="2">
                  <c:v>25–29</c:v>
                </c:pt>
                <c:pt idx="3">
                  <c:v>30–34</c:v>
                </c:pt>
                <c:pt idx="4">
                  <c:v>35–39</c:v>
                </c:pt>
                <c:pt idx="5">
                  <c:v>40–44</c:v>
                </c:pt>
                <c:pt idx="6">
                  <c:v>45–49</c:v>
                </c:pt>
                <c:pt idx="7">
                  <c:v>50–54</c:v>
                </c:pt>
                <c:pt idx="8">
                  <c:v>55–59</c:v>
                </c:pt>
                <c:pt idx="9">
                  <c:v>60–64</c:v>
                </c:pt>
                <c:pt idx="10">
                  <c:v>≥ 65</c:v>
                </c:pt>
                <c:pt idx="11">
                  <c:v>alle Alter </c:v>
                </c:pt>
              </c:strCache>
            </c:strRef>
          </c:cat>
          <c:val>
            <c:numRef>
              <c:f>(Quelldaten!$E$8:$E$17;Quelldaten!$E$19)</c:f>
              <c:numCache>
                <c:formatCode>0.0</c:formatCode>
                <c:ptCount val="11"/>
                <c:pt idx="0">
                  <c:v>11.85</c:v>
                </c:pt>
                <c:pt idx="1">
                  <c:v>25</c:v>
                </c:pt>
                <c:pt idx="2">
                  <c:v>31.24</c:v>
                </c:pt>
                <c:pt idx="3">
                  <c:v>35.78</c:v>
                </c:pt>
                <c:pt idx="4">
                  <c:v>41.58</c:v>
                </c:pt>
                <c:pt idx="5">
                  <c:v>46.94</c:v>
                </c:pt>
                <c:pt idx="6">
                  <c:v>50.84</c:v>
                </c:pt>
                <c:pt idx="7">
                  <c:v>53.73</c:v>
                </c:pt>
                <c:pt idx="8">
                  <c:v>56.26</c:v>
                </c:pt>
                <c:pt idx="9">
                  <c:v>62.41</c:v>
                </c:pt>
                <c:pt idx="10">
                  <c:v>47.55</c:v>
                </c:pt>
              </c:numCache>
            </c:numRef>
          </c:val>
          <c:extLst>
            <c:ext xmlns:c16="http://schemas.microsoft.com/office/drawing/2014/chart" uri="{C3380CC4-5D6E-409C-BE32-E72D297353CC}">
              <c16:uniqueId val="{00000003-740B-4FA8-B1B7-79A92E048502}"/>
            </c:ext>
          </c:extLst>
        </c:ser>
        <c:dLbls>
          <c:showLegendKey val="0"/>
          <c:showVal val="1"/>
          <c:showCatName val="0"/>
          <c:showSerName val="0"/>
          <c:showPercent val="0"/>
          <c:showBubbleSize val="0"/>
        </c:dLbls>
        <c:gapWidth val="50"/>
        <c:axId val="416544008"/>
        <c:axId val="416544400"/>
      </c:barChart>
      <c:catAx>
        <c:axId val="416542832"/>
        <c:scaling>
          <c:orientation val="maxMin"/>
        </c:scaling>
        <c:delete val="0"/>
        <c:axPos val="l"/>
        <c:title>
          <c:tx>
            <c:rich>
              <a:bodyPr/>
              <a:lstStyle/>
              <a:p>
                <a:pPr algn="ctr" rtl="0">
                  <a:defRPr lang="en-US" sz="1200" b="1" i="0" u="none" strike="noStrike" kern="1200" baseline="0" dirty="0">
                    <a:solidFill>
                      <a:schemeClr val="tx1">
                        <a:lumMod val="50000"/>
                        <a:lumOff val="50000"/>
                      </a:schemeClr>
                    </a:solidFill>
                    <a:latin typeface="+mj-lt"/>
                    <a:ea typeface="Arial"/>
                    <a:cs typeface="Arial"/>
                  </a:defRPr>
                </a:pPr>
                <a:r>
                  <a:rPr lang="en-US" sz="1200" b="1" i="0" u="none" strike="noStrike" kern="1200" baseline="0" dirty="0" err="1">
                    <a:solidFill>
                      <a:schemeClr val="tx1">
                        <a:lumMod val="50000"/>
                        <a:lumOff val="50000"/>
                      </a:schemeClr>
                    </a:solidFill>
                    <a:latin typeface="+mj-lt"/>
                    <a:ea typeface="Arial"/>
                    <a:cs typeface="Arial"/>
                  </a:rPr>
                  <a:t>Altersgruppen</a:t>
                </a:r>
                <a:r>
                  <a:rPr lang="en-US" sz="1200" b="1" i="0" u="none" strike="noStrike" kern="1200" baseline="0" dirty="0">
                    <a:solidFill>
                      <a:schemeClr val="tx1">
                        <a:lumMod val="50000"/>
                        <a:lumOff val="50000"/>
                      </a:schemeClr>
                    </a:solidFill>
                    <a:latin typeface="+mj-lt"/>
                    <a:ea typeface="Arial"/>
                    <a:cs typeface="Arial"/>
                  </a:rPr>
                  <a:t> in </a:t>
                </a:r>
                <a:r>
                  <a:rPr lang="en-US" sz="1200" b="1" i="0" u="none" strike="noStrike" kern="1200" baseline="0" dirty="0" err="1">
                    <a:solidFill>
                      <a:schemeClr val="tx1">
                        <a:lumMod val="50000"/>
                        <a:lumOff val="50000"/>
                      </a:schemeClr>
                    </a:solidFill>
                    <a:latin typeface="+mj-lt"/>
                    <a:ea typeface="Arial"/>
                    <a:cs typeface="Arial"/>
                  </a:rPr>
                  <a:t>Jahren</a:t>
                </a:r>
                <a:endParaRPr lang="en-US" sz="1200" b="1" i="0" u="none" strike="noStrike" kern="1200" baseline="0" dirty="0">
                  <a:solidFill>
                    <a:schemeClr val="tx1">
                      <a:lumMod val="50000"/>
                      <a:lumOff val="50000"/>
                    </a:schemeClr>
                  </a:solidFill>
                  <a:latin typeface="+mj-lt"/>
                  <a:ea typeface="Arial"/>
                  <a:cs typeface="Arial"/>
                </a:endParaRPr>
              </a:p>
            </c:rich>
          </c:tx>
          <c:layout>
            <c:manualLayout>
              <c:xMode val="edge"/>
              <c:yMode val="edge"/>
              <c:x val="0"/>
              <c:y val="0.286920119986668"/>
            </c:manualLayout>
          </c:layout>
          <c:overlay val="0"/>
          <c:spPr>
            <a:noFill/>
            <a:ln w="25400">
              <a:noFill/>
            </a:ln>
          </c:spPr>
        </c:title>
        <c:numFmt formatCode="General" sourceLinked="1"/>
        <c:majorTickMark val="none"/>
        <c:minorTickMark val="none"/>
        <c:tickLblPos val="low"/>
        <c:spPr>
          <a:ln w="12700">
            <a:noFill/>
            <a:prstDash val="solid"/>
          </a:ln>
        </c:spPr>
        <c:txPr>
          <a:bodyPr rot="0" vert="horz"/>
          <a:lstStyle/>
          <a:p>
            <a:pPr>
              <a:defRPr sz="1000"/>
            </a:pPr>
            <a:endParaRPr lang="de-DE"/>
          </a:p>
        </c:txPr>
        <c:crossAx val="416545184"/>
        <c:crosses val="autoZero"/>
        <c:auto val="1"/>
        <c:lblAlgn val="ctr"/>
        <c:lblOffset val="0"/>
        <c:tickLblSkip val="1"/>
        <c:tickMarkSkip val="1"/>
        <c:noMultiLvlLbl val="0"/>
      </c:catAx>
      <c:valAx>
        <c:axId val="416545184"/>
        <c:scaling>
          <c:orientation val="minMax"/>
          <c:max val="70"/>
          <c:min val="-20"/>
        </c:scaling>
        <c:delete val="0"/>
        <c:axPos val="b"/>
        <c:majorGridlines>
          <c:spPr>
            <a:ln w="12700">
              <a:noFill/>
              <a:prstDash val="sysDash"/>
            </a:ln>
          </c:spPr>
        </c:majorGridlines>
        <c:minorGridlines>
          <c:spPr>
            <a:ln w="12700">
              <a:solidFill>
                <a:srgbClr val="969696"/>
              </a:solidFill>
              <a:prstDash val="sysDash"/>
            </a:ln>
          </c:spPr>
        </c:minorGridlines>
        <c:title>
          <c:tx>
            <c:rich>
              <a:bodyPr/>
              <a:lstStyle/>
              <a:p>
                <a:pPr>
                  <a:defRPr/>
                </a:pPr>
                <a:r>
                  <a:rPr lang="en-US"/>
                  <a:t>Anteile in Prozent</a:t>
                </a:r>
              </a:p>
            </c:rich>
          </c:tx>
          <c:layout>
            <c:manualLayout>
              <c:xMode val="edge"/>
              <c:yMode val="edge"/>
              <c:x val="0.42687269418197399"/>
              <c:y val="0.90075394330216596"/>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000"/>
            </a:pPr>
            <a:endParaRPr lang="de-DE"/>
          </a:p>
        </c:txPr>
        <c:crossAx val="416542832"/>
        <c:crosses val="max"/>
        <c:crossBetween val="between"/>
        <c:majorUnit val="10"/>
        <c:minorUnit val="10"/>
      </c:valAx>
      <c:catAx>
        <c:axId val="416544008"/>
        <c:scaling>
          <c:orientation val="maxMin"/>
        </c:scaling>
        <c:delete val="1"/>
        <c:axPos val="l"/>
        <c:numFmt formatCode="General" sourceLinked="1"/>
        <c:majorTickMark val="out"/>
        <c:minorTickMark val="none"/>
        <c:tickLblPos val="nextTo"/>
        <c:crossAx val="416544400"/>
        <c:crosses val="autoZero"/>
        <c:auto val="1"/>
        <c:lblAlgn val="ctr"/>
        <c:lblOffset val="100"/>
        <c:noMultiLvlLbl val="0"/>
      </c:catAx>
      <c:valAx>
        <c:axId val="416544400"/>
        <c:scaling>
          <c:orientation val="minMax"/>
          <c:max val="100"/>
          <c:min val="-100"/>
        </c:scaling>
        <c:delete val="1"/>
        <c:axPos val="t"/>
        <c:numFmt formatCode="0&quot;%&quot;;0&quot;%&quot;" sourceLinked="0"/>
        <c:majorTickMark val="cross"/>
        <c:minorTickMark val="none"/>
        <c:tickLblPos val="nextTo"/>
        <c:crossAx val="416544008"/>
        <c:crosses val="autoZero"/>
        <c:crossBetween val="between"/>
        <c:majorUnit val="20"/>
        <c:minorUnit val="10"/>
      </c:valAx>
      <c:spPr>
        <a:noFill/>
        <a:ln w="25400">
          <a:noFill/>
        </a:ln>
      </c:spPr>
    </c:plotArea>
    <c:legend>
      <c:legendPos val="b"/>
      <c:layout>
        <c:manualLayout>
          <c:xMode val="edge"/>
          <c:yMode val="edge"/>
          <c:x val="5.8856907903275503E-2"/>
          <c:y val="0.92877717887976596"/>
          <c:w val="0.85171974661174699"/>
          <c:h val="5.4215302242403202E-2"/>
        </c:manualLayout>
      </c:layout>
      <c:overlay val="0"/>
      <c:txPr>
        <a:bodyPr/>
        <a:lstStyle/>
        <a:p>
          <a:pPr>
            <a:defRPr sz="1200"/>
          </a:pPr>
          <a:endParaRPr lang="de-DE"/>
        </a:p>
      </c:txPr>
    </c:legend>
    <c:plotVisOnly val="1"/>
    <c:dispBlanksAs val="gap"/>
    <c:showDLblsOverMax val="0"/>
  </c:chart>
  <c:spPr>
    <a:noFill/>
    <a:ln w="9525">
      <a:noFill/>
    </a:ln>
  </c:spPr>
  <c:txPr>
    <a:bodyPr/>
    <a:lstStyle/>
    <a:p>
      <a:pPr>
        <a:defRPr sz="800" b="0" i="0" u="none" strike="noStrike" baseline="0">
          <a:solidFill>
            <a:srgbClr val="7F7F7F"/>
          </a:solidFill>
          <a:latin typeface="Calibri" pitchFamily="34" charset="0"/>
          <a:ea typeface="Arial"/>
          <a:cs typeface="Arial"/>
        </a:defRPr>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0876628570398"/>
          <c:y val="4.2095401535369198E-2"/>
          <c:w val="0.72585453906297803"/>
          <c:h val="0.82125587306690095"/>
        </c:manualLayout>
      </c:layout>
      <c:barChart>
        <c:barDir val="bar"/>
        <c:grouping val="clustered"/>
        <c:varyColors val="0"/>
        <c:ser>
          <c:idx val="2"/>
          <c:order val="0"/>
          <c:tx>
            <c:strRef>
              <c:f>Quelldaten!$B$7</c:f>
              <c:strCache>
                <c:ptCount val="1"/>
                <c:pt idx="0">
                  <c:v>Fälle Männer</c:v>
                </c:pt>
              </c:strCache>
            </c:strRef>
          </c:tx>
          <c:spPr>
            <a:solidFill>
              <a:schemeClr val="bg1">
                <a:lumMod val="75000"/>
              </a:schemeClr>
            </a:solidFill>
            <a:ln w="12700">
              <a:noFill/>
              <a:prstDash val="solid"/>
            </a:ln>
          </c:spPr>
          <c:invertIfNegative val="0"/>
          <c:dLbls>
            <c:numFmt formatCode="0;0.0" sourceLinked="0"/>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Quelldaten!$B$8:$B$18</c:f>
              <c:numCache>
                <c:formatCode>0.0</c:formatCode>
                <c:ptCount val="11"/>
                <c:pt idx="0">
                  <c:v>-0.49</c:v>
                </c:pt>
                <c:pt idx="1">
                  <c:v>-10.23</c:v>
                </c:pt>
                <c:pt idx="2">
                  <c:v>-5.75</c:v>
                </c:pt>
                <c:pt idx="3">
                  <c:v>-15.58</c:v>
                </c:pt>
                <c:pt idx="4">
                  <c:v>-5.85</c:v>
                </c:pt>
                <c:pt idx="5">
                  <c:v>-10.31</c:v>
                </c:pt>
                <c:pt idx="6">
                  <c:v>-0.4</c:v>
                </c:pt>
                <c:pt idx="7">
                  <c:v>-1.65</c:v>
                </c:pt>
                <c:pt idx="8">
                  <c:v>-7.2</c:v>
                </c:pt>
                <c:pt idx="9">
                  <c:v>-8.5500000000000007</c:v>
                </c:pt>
                <c:pt idx="10">
                  <c:v>-4.24</c:v>
                </c:pt>
              </c:numCache>
            </c:numRef>
          </c:val>
          <c:extLst>
            <c:ext xmlns:c16="http://schemas.microsoft.com/office/drawing/2014/chart" uri="{C3380CC4-5D6E-409C-BE32-E72D297353CC}">
              <c16:uniqueId val="{00000000-D362-48E3-BC9C-413427AF4F09}"/>
            </c:ext>
          </c:extLst>
        </c:ser>
        <c:ser>
          <c:idx val="1"/>
          <c:order val="1"/>
          <c:tx>
            <c:strRef>
              <c:f>Quelldaten!$C$7</c:f>
              <c:strCache>
                <c:ptCount val="1"/>
                <c:pt idx="0">
                  <c:v>Fälle Frauen</c:v>
                </c:pt>
              </c:strCache>
            </c:strRef>
          </c:tx>
          <c:spPr>
            <a:solidFill>
              <a:srgbClr val="FFEC9B"/>
            </a:solidFill>
            <a:ln w="12700">
              <a:noFill/>
              <a:prstDash val="solid"/>
            </a:ln>
          </c:spPr>
          <c:invertIfNegative val="0"/>
          <c:dLbls>
            <c:numFmt formatCode="0;0.0" sourceLinked="0"/>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Quelldaten!$C$8:$C$18</c:f>
              <c:numCache>
                <c:formatCode>0.0</c:formatCode>
                <c:ptCount val="11"/>
                <c:pt idx="0">
                  <c:v>-0.49</c:v>
                </c:pt>
                <c:pt idx="1">
                  <c:v>-13.83</c:v>
                </c:pt>
                <c:pt idx="2">
                  <c:v>-5.99</c:v>
                </c:pt>
                <c:pt idx="3">
                  <c:v>-14.74</c:v>
                </c:pt>
                <c:pt idx="4">
                  <c:v>-4.37</c:v>
                </c:pt>
                <c:pt idx="5">
                  <c:v>-5.14</c:v>
                </c:pt>
                <c:pt idx="6">
                  <c:v>-0.37</c:v>
                </c:pt>
                <c:pt idx="7">
                  <c:v>-1.1200000000000001</c:v>
                </c:pt>
                <c:pt idx="8">
                  <c:v>-8.49</c:v>
                </c:pt>
                <c:pt idx="9">
                  <c:v>-8.7299999999999986</c:v>
                </c:pt>
                <c:pt idx="10">
                  <c:v>-3.96</c:v>
                </c:pt>
              </c:numCache>
            </c:numRef>
          </c:val>
          <c:extLst>
            <c:ext xmlns:c16="http://schemas.microsoft.com/office/drawing/2014/chart" uri="{C3380CC4-5D6E-409C-BE32-E72D297353CC}">
              <c16:uniqueId val="{00000001-D362-48E3-BC9C-413427AF4F09}"/>
            </c:ext>
          </c:extLst>
        </c:ser>
        <c:dLbls>
          <c:showLegendKey val="0"/>
          <c:showVal val="1"/>
          <c:showCatName val="0"/>
          <c:showSerName val="0"/>
          <c:showPercent val="0"/>
          <c:showBubbleSize val="0"/>
        </c:dLbls>
        <c:gapWidth val="50"/>
        <c:axId val="417167416"/>
        <c:axId val="417165456"/>
      </c:barChart>
      <c:barChart>
        <c:barDir val="bar"/>
        <c:grouping val="clustered"/>
        <c:varyColors val="0"/>
        <c:ser>
          <c:idx val="5"/>
          <c:order val="2"/>
          <c:tx>
            <c:strRef>
              <c:f>Quelldaten!$E$7</c:f>
              <c:strCache>
                <c:ptCount val="1"/>
                <c:pt idx="0">
                  <c:v>Tage Männer</c:v>
                </c:pt>
              </c:strCache>
            </c:strRef>
          </c:tx>
          <c:spPr>
            <a:solidFill>
              <a:srgbClr val="7F7F7F"/>
            </a:solidFill>
            <a:ln w="12700">
              <a:noFill/>
              <a:prstDash val="solid"/>
            </a:ln>
          </c:spPr>
          <c:invertIfNegative val="0"/>
          <c:dLbls>
            <c:spPr>
              <a:noFill/>
              <a:ln>
                <a:noFill/>
              </a:ln>
              <a:effectLst/>
            </c:spPr>
            <c:txPr>
              <a:bodyPr/>
              <a:lstStyle/>
              <a:p>
                <a:pPr>
                  <a:defRPr sz="900" b="1" baseline="0">
                    <a:solidFill>
                      <a:schemeClr val="bg1"/>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Quelldaten!$E$8:$E$18</c:f>
              <c:numCache>
                <c:formatCode>0.0</c:formatCode>
                <c:ptCount val="11"/>
                <c:pt idx="0">
                  <c:v>13.39</c:v>
                </c:pt>
                <c:pt idx="1">
                  <c:v>79.61</c:v>
                </c:pt>
                <c:pt idx="2">
                  <c:v>50.88</c:v>
                </c:pt>
                <c:pt idx="3">
                  <c:v>72.87</c:v>
                </c:pt>
                <c:pt idx="4">
                  <c:v>56.26</c:v>
                </c:pt>
                <c:pt idx="5">
                  <c:v>67.349999999999994</c:v>
                </c:pt>
                <c:pt idx="6">
                  <c:v>9.8700000000000028</c:v>
                </c:pt>
                <c:pt idx="7">
                  <c:v>28.31</c:v>
                </c:pt>
                <c:pt idx="8">
                  <c:v>52.06</c:v>
                </c:pt>
                <c:pt idx="9">
                  <c:v>47.35</c:v>
                </c:pt>
                <c:pt idx="10">
                  <c:v>46.28</c:v>
                </c:pt>
              </c:numCache>
            </c:numRef>
          </c:val>
          <c:extLst>
            <c:ext xmlns:c16="http://schemas.microsoft.com/office/drawing/2014/chart" uri="{C3380CC4-5D6E-409C-BE32-E72D297353CC}">
              <c16:uniqueId val="{00000002-D362-48E3-BC9C-413427AF4F09}"/>
            </c:ext>
          </c:extLst>
        </c:ser>
        <c:ser>
          <c:idx val="4"/>
          <c:order val="3"/>
          <c:tx>
            <c:strRef>
              <c:f>Quelldaten!$F$7</c:f>
              <c:strCache>
                <c:ptCount val="1"/>
                <c:pt idx="0">
                  <c:v>Tage Frauen</c:v>
                </c:pt>
              </c:strCache>
            </c:strRef>
          </c:tx>
          <c:spPr>
            <a:solidFill>
              <a:srgbClr val="FDD205"/>
            </a:solidFill>
            <a:ln w="12700">
              <a:noFill/>
              <a:prstDash val="solid"/>
            </a:ln>
          </c:spPr>
          <c:invertIfNegative val="0"/>
          <c:dLbls>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Quelldaten!$F$8:$F$18</c:f>
              <c:numCache>
                <c:formatCode>0.0</c:formatCode>
                <c:ptCount val="11"/>
                <c:pt idx="0">
                  <c:v>12.85</c:v>
                </c:pt>
                <c:pt idx="1">
                  <c:v>81.430000000000007</c:v>
                </c:pt>
                <c:pt idx="2">
                  <c:v>47.43</c:v>
                </c:pt>
                <c:pt idx="3">
                  <c:v>72.849999999999994</c:v>
                </c:pt>
                <c:pt idx="4">
                  <c:v>51.11</c:v>
                </c:pt>
                <c:pt idx="5">
                  <c:v>52.84</c:v>
                </c:pt>
                <c:pt idx="6">
                  <c:v>9.16</c:v>
                </c:pt>
                <c:pt idx="7">
                  <c:v>25.43</c:v>
                </c:pt>
                <c:pt idx="8">
                  <c:v>57.68</c:v>
                </c:pt>
                <c:pt idx="9">
                  <c:v>50.9</c:v>
                </c:pt>
                <c:pt idx="10">
                  <c:v>47.55</c:v>
                </c:pt>
              </c:numCache>
            </c:numRef>
          </c:val>
          <c:extLst>
            <c:ext xmlns:c16="http://schemas.microsoft.com/office/drawing/2014/chart" uri="{C3380CC4-5D6E-409C-BE32-E72D297353CC}">
              <c16:uniqueId val="{00000003-D362-48E3-BC9C-413427AF4F09}"/>
            </c:ext>
          </c:extLst>
        </c:ser>
        <c:dLbls>
          <c:showLegendKey val="0"/>
          <c:showVal val="1"/>
          <c:showCatName val="0"/>
          <c:showSerName val="0"/>
          <c:showPercent val="0"/>
          <c:showBubbleSize val="0"/>
        </c:dLbls>
        <c:gapWidth val="50"/>
        <c:axId val="417165848"/>
        <c:axId val="417167808"/>
      </c:barChart>
      <c:catAx>
        <c:axId val="417167416"/>
        <c:scaling>
          <c:orientation val="maxMin"/>
        </c:scaling>
        <c:delete val="0"/>
        <c:axPos val="l"/>
        <c:title>
          <c:tx>
            <c:rich>
              <a:bodyPr/>
              <a:lstStyle/>
              <a:p>
                <a:pPr>
                  <a:defRPr sz="800" b="1" i="0" u="none" strike="noStrike" baseline="0">
                    <a:solidFill>
                      <a:srgbClr val="000000"/>
                    </a:solidFill>
                    <a:latin typeface="Arial"/>
                    <a:ea typeface="Arial"/>
                    <a:cs typeface="Arial"/>
                  </a:defRPr>
                </a:pPr>
                <a:r>
                  <a:rPr lang="de-DE"/>
                  <a:t>
</a:t>
                </a:r>
              </a:p>
            </c:rich>
          </c:tx>
          <c:layout>
            <c:manualLayout>
              <c:xMode val="edge"/>
              <c:yMode val="edge"/>
              <c:x val="0"/>
              <c:y val="0.50650759219088903"/>
            </c:manualLayout>
          </c:layout>
          <c:overlay val="0"/>
          <c:spPr>
            <a:noFill/>
            <a:ln w="25400">
              <a:noFill/>
            </a:ln>
          </c:spPr>
        </c:title>
        <c:numFmt formatCode="General" sourceLinked="1"/>
        <c:majorTickMark val="none"/>
        <c:minorTickMark val="none"/>
        <c:tickLblPos val="low"/>
        <c:spPr>
          <a:ln w="12700">
            <a:noFill/>
            <a:prstDash val="solid"/>
          </a:ln>
        </c:spPr>
        <c:txPr>
          <a:bodyPr rot="0" vert="horz" anchor="t" anchorCtr="0"/>
          <a:lstStyle/>
          <a:p>
            <a:pPr>
              <a:defRPr sz="1000" b="0" i="0" u="none" strike="noStrike" baseline="0">
                <a:solidFill>
                  <a:srgbClr val="7F7F7F"/>
                </a:solidFill>
                <a:latin typeface="Calibri" pitchFamily="34" charset="0"/>
                <a:ea typeface="Arial"/>
                <a:cs typeface="Arial"/>
              </a:defRPr>
            </a:pPr>
            <a:endParaRPr lang="de-DE"/>
          </a:p>
        </c:txPr>
        <c:crossAx val="417165456"/>
        <c:crosses val="autoZero"/>
        <c:auto val="0"/>
        <c:lblAlgn val="ctr"/>
        <c:lblOffset val="0"/>
        <c:tickLblSkip val="1"/>
        <c:tickMarkSkip val="1"/>
        <c:noMultiLvlLbl val="0"/>
      </c:catAx>
      <c:valAx>
        <c:axId val="417165456"/>
        <c:scaling>
          <c:orientation val="minMax"/>
          <c:max val="100"/>
          <c:min val="-20"/>
        </c:scaling>
        <c:delete val="0"/>
        <c:axPos val="b"/>
        <c:majorGridlines>
          <c:spPr>
            <a:ln w="12700">
              <a:noFill/>
              <a:prstDash val="sysDash"/>
            </a:ln>
          </c:spPr>
        </c:majorGridlines>
        <c:minorGridlines>
          <c:spPr>
            <a:ln w="12700">
              <a:solidFill>
                <a:srgbClr val="969696"/>
              </a:solidFill>
              <a:prstDash val="sysDash"/>
            </a:ln>
          </c:spPr>
        </c:minorGridlines>
        <c:title>
          <c:tx>
            <c:rich>
              <a:bodyPr/>
              <a:lstStyle/>
              <a:p>
                <a:pPr>
                  <a:defRPr sz="1050" b="0"/>
                </a:pPr>
                <a:r>
                  <a:rPr lang="en-US" sz="1050" b="0" dirty="0" err="1">
                    <a:solidFill>
                      <a:srgbClr val="7F7F7F"/>
                    </a:solidFill>
                    <a:latin typeface="+mj-lt"/>
                  </a:rPr>
                  <a:t>Anteile</a:t>
                </a:r>
                <a:r>
                  <a:rPr lang="en-US" sz="1050" b="0" dirty="0">
                    <a:solidFill>
                      <a:srgbClr val="7F7F7F"/>
                    </a:solidFill>
                    <a:latin typeface="+mj-lt"/>
                  </a:rPr>
                  <a:t> in </a:t>
                </a:r>
                <a:r>
                  <a:rPr lang="en-US" sz="1050" b="0" dirty="0" err="1">
                    <a:solidFill>
                      <a:srgbClr val="7F7F7F"/>
                    </a:solidFill>
                    <a:latin typeface="+mj-lt"/>
                  </a:rPr>
                  <a:t>Prozent</a:t>
                </a:r>
                <a:endParaRPr lang="en-US" sz="1050" b="0" dirty="0">
                  <a:solidFill>
                    <a:srgbClr val="7F7F7F"/>
                  </a:solidFill>
                  <a:latin typeface="+mj-lt"/>
                </a:endParaRPr>
              </a:p>
            </c:rich>
          </c:tx>
          <c:layout>
            <c:manualLayout>
              <c:xMode val="edge"/>
              <c:yMode val="edge"/>
              <c:x val="0.55403778290961703"/>
              <c:y val="0.92016903559178997"/>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7F7F7F"/>
                </a:solidFill>
                <a:latin typeface="Calibri" pitchFamily="34" charset="0"/>
                <a:ea typeface="Arial"/>
                <a:cs typeface="Arial"/>
              </a:defRPr>
            </a:pPr>
            <a:endParaRPr lang="de-DE"/>
          </a:p>
        </c:txPr>
        <c:crossAx val="417167416"/>
        <c:crosses val="max"/>
        <c:crossBetween val="between"/>
        <c:majorUnit val="20"/>
        <c:minorUnit val="20"/>
      </c:valAx>
      <c:catAx>
        <c:axId val="417165848"/>
        <c:scaling>
          <c:orientation val="maxMin"/>
        </c:scaling>
        <c:delete val="1"/>
        <c:axPos val="l"/>
        <c:numFmt formatCode="General" sourceLinked="1"/>
        <c:majorTickMark val="out"/>
        <c:minorTickMark val="none"/>
        <c:tickLblPos val="nextTo"/>
        <c:crossAx val="417167808"/>
        <c:crosses val="autoZero"/>
        <c:auto val="1"/>
        <c:lblAlgn val="ctr"/>
        <c:lblOffset val="100"/>
        <c:noMultiLvlLbl val="0"/>
      </c:catAx>
      <c:valAx>
        <c:axId val="417167808"/>
        <c:scaling>
          <c:orientation val="minMax"/>
          <c:max val="100"/>
          <c:min val="-100"/>
        </c:scaling>
        <c:delete val="1"/>
        <c:axPos val="t"/>
        <c:numFmt formatCode="0&quot;%&quot;;0&quot;%&quot;" sourceLinked="0"/>
        <c:majorTickMark val="cross"/>
        <c:minorTickMark val="none"/>
        <c:tickLblPos val="nextTo"/>
        <c:crossAx val="417165848"/>
        <c:crosses val="autoZero"/>
        <c:crossBetween val="between"/>
        <c:majorUnit val="20"/>
        <c:minorUnit val="10"/>
      </c:valAx>
      <c:spPr>
        <a:noFill/>
        <a:ln w="25400">
          <a:noFill/>
        </a:ln>
      </c:spPr>
    </c:plotArea>
    <c:legend>
      <c:legendPos val="b"/>
      <c:layout>
        <c:manualLayout>
          <c:xMode val="edge"/>
          <c:yMode val="edge"/>
          <c:x val="0.75546270940209403"/>
          <c:y val="0.52669069079007003"/>
          <c:w val="0.21385675128548101"/>
          <c:h val="0.2265099433396289"/>
        </c:manualLayout>
      </c:layout>
      <c:overlay val="0"/>
      <c:txPr>
        <a:bodyPr/>
        <a:lstStyle/>
        <a:p>
          <a:pPr>
            <a:defRPr sz="1400" baseline="0">
              <a:solidFill>
                <a:srgbClr val="7F7F7F"/>
              </a:solidFill>
              <a:latin typeface="Calibri" pitchFamily="34" charset="0"/>
            </a:defRPr>
          </a:pPr>
          <a:endParaRPr lang="de-DE"/>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rgbClr val="F9A909"/>
              </a:solidFill>
            </c:spPr>
            <c:extLst>
              <c:ext xmlns:c16="http://schemas.microsoft.com/office/drawing/2014/chart" uri="{C3380CC4-5D6E-409C-BE32-E72D297353CC}">
                <c16:uniqueId val="{00000001-0E88-4E1A-AF1D-40879D3D352E}"/>
              </c:ext>
            </c:extLst>
          </c:dPt>
          <c:dPt>
            <c:idx val="1"/>
            <c:invertIfNegative val="0"/>
            <c:bubble3D val="0"/>
            <c:spPr>
              <a:solidFill>
                <a:srgbClr val="DDDDDD"/>
              </a:solidFill>
            </c:spPr>
            <c:extLst>
              <c:ext xmlns:c16="http://schemas.microsoft.com/office/drawing/2014/chart" uri="{C3380CC4-5D6E-409C-BE32-E72D297353CC}">
                <c16:uniqueId val="{00000003-0E88-4E1A-AF1D-40879D3D352E}"/>
              </c:ext>
            </c:extLst>
          </c:dPt>
          <c:dPt>
            <c:idx val="2"/>
            <c:invertIfNegative val="0"/>
            <c:bubble3D val="0"/>
            <c:spPr>
              <a:solidFill>
                <a:schemeClr val="bg1">
                  <a:lumMod val="65000"/>
                </a:schemeClr>
              </a:solidFill>
            </c:spPr>
            <c:extLst>
              <c:ext xmlns:c16="http://schemas.microsoft.com/office/drawing/2014/chart" uri="{C3380CC4-5D6E-409C-BE32-E72D297353CC}">
                <c16:uniqueId val="{00000005-0E88-4E1A-AF1D-40879D3D352E}"/>
              </c:ext>
            </c:extLst>
          </c:dPt>
          <c:dPt>
            <c:idx val="3"/>
            <c:invertIfNegative val="0"/>
            <c:bubble3D val="0"/>
            <c:spPr>
              <a:solidFill>
                <a:schemeClr val="accent6"/>
              </a:solidFill>
            </c:spPr>
            <c:extLst>
              <c:ext xmlns:c16="http://schemas.microsoft.com/office/drawing/2014/chart" uri="{C3380CC4-5D6E-409C-BE32-E72D297353CC}">
                <c16:uniqueId val="{00000007-0E88-4E1A-AF1D-40879D3D352E}"/>
              </c:ext>
            </c:extLst>
          </c:dPt>
          <c:dPt>
            <c:idx val="4"/>
            <c:invertIfNegative val="0"/>
            <c:bubble3D val="0"/>
            <c:spPr>
              <a:solidFill>
                <a:srgbClr val="FFCC00"/>
              </a:solidFill>
            </c:spPr>
            <c:extLst>
              <c:ext xmlns:c16="http://schemas.microsoft.com/office/drawing/2014/chart" uri="{C3380CC4-5D6E-409C-BE32-E72D297353CC}">
                <c16:uniqueId val="{00000009-0E88-4E1A-AF1D-40879D3D352E}"/>
              </c:ext>
            </c:extLst>
          </c:dPt>
          <c:dPt>
            <c:idx val="5"/>
            <c:invertIfNegative val="0"/>
            <c:bubble3D val="0"/>
            <c:spPr>
              <a:solidFill>
                <a:srgbClr val="DDDDDD"/>
              </a:solidFill>
            </c:spPr>
            <c:extLst>
              <c:ext xmlns:c16="http://schemas.microsoft.com/office/drawing/2014/chart" uri="{C3380CC4-5D6E-409C-BE32-E72D297353CC}">
                <c16:uniqueId val="{0000000B-0E88-4E1A-AF1D-40879D3D352E}"/>
              </c:ext>
            </c:extLst>
          </c:dPt>
          <c:dPt>
            <c:idx val="6"/>
            <c:invertIfNegative val="0"/>
            <c:bubble3D val="0"/>
            <c:spPr>
              <a:solidFill>
                <a:schemeClr val="bg1">
                  <a:lumMod val="65000"/>
                </a:schemeClr>
              </a:solidFill>
            </c:spPr>
            <c:extLst>
              <c:ext xmlns:c16="http://schemas.microsoft.com/office/drawing/2014/chart" uri="{C3380CC4-5D6E-409C-BE32-E72D297353CC}">
                <c16:uniqueId val="{0000000D-0E88-4E1A-AF1D-40879D3D352E}"/>
              </c:ext>
            </c:extLst>
          </c:dPt>
          <c:dPt>
            <c:idx val="7"/>
            <c:invertIfNegative val="0"/>
            <c:bubble3D val="0"/>
            <c:spPr>
              <a:solidFill>
                <a:srgbClr val="FFCC00"/>
              </a:solidFill>
            </c:spPr>
            <c:extLst>
              <c:ext xmlns:c16="http://schemas.microsoft.com/office/drawing/2014/chart" uri="{C3380CC4-5D6E-409C-BE32-E72D297353CC}">
                <c16:uniqueId val="{0000000F-0E88-4E1A-AF1D-40879D3D352E}"/>
              </c:ext>
            </c:extLst>
          </c:dPt>
          <c:dPt>
            <c:idx val="8"/>
            <c:invertIfNegative val="0"/>
            <c:bubble3D val="0"/>
            <c:spPr>
              <a:solidFill>
                <a:schemeClr val="accent6"/>
              </a:solidFill>
            </c:spPr>
            <c:extLst>
              <c:ext xmlns:c16="http://schemas.microsoft.com/office/drawing/2014/chart" uri="{C3380CC4-5D6E-409C-BE32-E72D297353CC}">
                <c16:uniqueId val="{00000011-0E88-4E1A-AF1D-40879D3D352E}"/>
              </c:ext>
            </c:extLst>
          </c:dPt>
          <c:dLbls>
            <c:spPr>
              <a:noFill/>
              <a:ln>
                <a:noFill/>
              </a:ln>
              <a:effectLst/>
            </c:spPr>
            <c:txPr>
              <a:bodyPr/>
              <a:lstStyle/>
              <a:p>
                <a:pPr>
                  <a:defRPr sz="9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Psychische Störungen</c:v>
                </c:pt>
                <c:pt idx="1">
                  <c:v>Neubildungen</c:v>
                </c:pt>
                <c:pt idx="2">
                  <c:v>Kreislaufsystem</c:v>
                </c:pt>
                <c:pt idx="3">
                  <c:v>Muskel-/Skelettsystem</c:v>
                </c:pt>
                <c:pt idx="4">
                  <c:v>Verletzungen/Vergiftungen</c:v>
                </c:pt>
                <c:pt idx="5">
                  <c:v>Atmungssystem</c:v>
                </c:pt>
                <c:pt idx="6">
                  <c:v>Verdauungssystem</c:v>
                </c:pt>
                <c:pt idx="7">
                  <c:v>Infektionen</c:v>
                </c:pt>
                <c:pt idx="8">
                  <c:v>Infektionen</c:v>
                </c:pt>
              </c:strCache>
            </c:strRef>
          </c:cat>
          <c:val>
            <c:numRef>
              <c:f>Tabelle1!$B$2:$B$10</c:f>
              <c:numCache>
                <c:formatCode>General</c:formatCode>
                <c:ptCount val="9"/>
                <c:pt idx="0">
                  <c:v>39.1</c:v>
                </c:pt>
                <c:pt idx="1">
                  <c:v>34.4</c:v>
                </c:pt>
                <c:pt idx="2">
                  <c:v>22.6</c:v>
                </c:pt>
                <c:pt idx="3">
                  <c:v>20.3</c:v>
                </c:pt>
                <c:pt idx="4">
                  <c:v>18.3</c:v>
                </c:pt>
                <c:pt idx="5">
                  <c:v>6.6</c:v>
                </c:pt>
                <c:pt idx="6">
                  <c:v>6.4</c:v>
                </c:pt>
                <c:pt idx="7">
                  <c:v>5.6</c:v>
                </c:pt>
                <c:pt idx="8">
                  <c:v>13.3</c:v>
                </c:pt>
              </c:numCache>
            </c:numRef>
          </c:val>
          <c:extLst>
            <c:ext xmlns:c16="http://schemas.microsoft.com/office/drawing/2014/chart" uri="{C3380CC4-5D6E-409C-BE32-E72D297353CC}">
              <c16:uniqueId val="{00000012-0E88-4E1A-AF1D-40879D3D352E}"/>
            </c:ext>
          </c:extLst>
        </c:ser>
        <c:dLbls>
          <c:showLegendKey val="0"/>
          <c:showVal val="0"/>
          <c:showCatName val="0"/>
          <c:showSerName val="0"/>
          <c:showPercent val="0"/>
          <c:showBubbleSize val="0"/>
        </c:dLbls>
        <c:gapWidth val="109"/>
        <c:overlap val="-37"/>
        <c:axId val="417166632"/>
        <c:axId val="417168200"/>
      </c:barChart>
      <c:catAx>
        <c:axId val="417166632"/>
        <c:scaling>
          <c:orientation val="minMax"/>
        </c:scaling>
        <c:delete val="0"/>
        <c:axPos val="b"/>
        <c:numFmt formatCode="General" sourceLinked="0"/>
        <c:majorTickMark val="none"/>
        <c:minorTickMark val="none"/>
        <c:tickLblPos val="nextTo"/>
        <c:crossAx val="417168200"/>
        <c:crosses val="autoZero"/>
        <c:auto val="1"/>
        <c:lblAlgn val="ctr"/>
        <c:lblOffset val="100"/>
        <c:tickLblSkip val="1"/>
        <c:noMultiLvlLbl val="0"/>
      </c:catAx>
      <c:valAx>
        <c:axId val="417168200"/>
        <c:scaling>
          <c:orientation val="minMax"/>
        </c:scaling>
        <c:delete val="0"/>
        <c:axPos val="l"/>
        <c:majorGridlines>
          <c:spPr>
            <a:ln>
              <a:noFill/>
            </a:ln>
          </c:spPr>
        </c:majorGridlines>
        <c:minorGridlines>
          <c:spPr>
            <a:ln>
              <a:noFill/>
            </a:ln>
          </c:spPr>
        </c:minorGridlines>
        <c:title>
          <c:tx>
            <c:rich>
              <a:bodyPr/>
              <a:lstStyle/>
              <a:p>
                <a:pPr>
                  <a:defRPr b="0">
                    <a:solidFill>
                      <a:srgbClr val="5F5F5F"/>
                    </a:solidFill>
                  </a:defRPr>
                </a:pPr>
                <a:r>
                  <a:rPr lang="de-DE" b="0">
                    <a:solidFill>
                      <a:srgbClr val="5F5F5F"/>
                    </a:solidFill>
                  </a:rPr>
                  <a:t>AU-Tage je Fall der Miitglieder ohne Rentner</a:t>
                </a:r>
              </a:p>
            </c:rich>
          </c:tx>
          <c:overlay val="0"/>
        </c:title>
        <c:numFmt formatCode="General" sourceLinked="1"/>
        <c:majorTickMark val="out"/>
        <c:minorTickMark val="none"/>
        <c:tickLblPos val="nextTo"/>
        <c:crossAx val="417166632"/>
        <c:crosses val="autoZero"/>
        <c:crossBetween val="between"/>
      </c:valAx>
    </c:plotArea>
    <c:legend>
      <c:legendPos val="r"/>
      <c:overlay val="0"/>
    </c:legend>
    <c:plotVisOnly val="1"/>
    <c:dispBlanksAs val="gap"/>
    <c:showDLblsOverMax val="0"/>
  </c:chart>
  <c:txPr>
    <a:bodyPr/>
    <a:lstStyle/>
    <a:p>
      <a:pPr>
        <a:defRPr sz="1000">
          <a:solidFill>
            <a:srgbClr val="5F5F5F"/>
          </a:solidFil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6.9291455143378602E-2"/>
          <c:y val="3.5989205806556998E-2"/>
          <c:w val="0.92150785536033097"/>
          <c:h val="0.72947577553964404"/>
        </c:manualLayout>
      </c:layout>
      <c:lineChart>
        <c:grouping val="standard"/>
        <c:varyColors val="0"/>
        <c:ser>
          <c:idx val="0"/>
          <c:order val="0"/>
          <c:tx>
            <c:strRef>
              <c:f>Tabelle1!$B$1</c:f>
              <c:strCache>
                <c:ptCount val="1"/>
                <c:pt idx="0">
                  <c:v>Psychische Störungen</c:v>
                </c:pt>
              </c:strCache>
            </c:strRef>
          </c:tx>
          <c:spPr>
            <a:ln>
              <a:solidFill>
                <a:srgbClr val="B2B2B2"/>
              </a:solidFill>
            </a:ln>
          </c:spPr>
          <c:marker>
            <c:symbol val="circle"/>
            <c:size val="7"/>
            <c:spPr>
              <a:solidFill>
                <a:srgbClr val="B2B2B2"/>
              </a:solidFill>
              <a:ln>
                <a:solidFill>
                  <a:srgbClr val="B2B2B2"/>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Tabelle1!$B$2:$B$23</c:f>
              <c:numCache>
                <c:formatCode>0.0</c:formatCode>
                <c:ptCount val="22"/>
                <c:pt idx="0">
                  <c:v>15.4</c:v>
                </c:pt>
                <c:pt idx="1">
                  <c:v>16.899999999999999</c:v>
                </c:pt>
                <c:pt idx="2">
                  <c:v>18.600000000000001</c:v>
                </c:pt>
                <c:pt idx="3">
                  <c:v>20.100000000000001</c:v>
                </c:pt>
                <c:pt idx="4">
                  <c:v>21</c:v>
                </c:pt>
                <c:pt idx="5">
                  <c:v>21.9</c:v>
                </c:pt>
                <c:pt idx="6">
                  <c:v>23.1</c:v>
                </c:pt>
                <c:pt idx="7">
                  <c:v>24.2</c:v>
                </c:pt>
                <c:pt idx="8">
                  <c:v>26.8</c:v>
                </c:pt>
                <c:pt idx="9">
                  <c:v>28.5</c:v>
                </c:pt>
                <c:pt idx="10">
                  <c:v>29.2</c:v>
                </c:pt>
                <c:pt idx="11">
                  <c:v>31.1</c:v>
                </c:pt>
                <c:pt idx="12">
                  <c:v>32.300000000000011</c:v>
                </c:pt>
                <c:pt idx="13">
                  <c:v>32.5</c:v>
                </c:pt>
                <c:pt idx="14">
                  <c:v>33.700000000000003</c:v>
                </c:pt>
                <c:pt idx="15">
                  <c:v>35.6</c:v>
                </c:pt>
                <c:pt idx="16">
                  <c:v>37.700000000000003</c:v>
                </c:pt>
                <c:pt idx="17">
                  <c:v>39.300000000000011</c:v>
                </c:pt>
                <c:pt idx="18">
                  <c:v>41</c:v>
                </c:pt>
                <c:pt idx="19">
                  <c:v>42.1</c:v>
                </c:pt>
                <c:pt idx="20">
                  <c:v>42.7</c:v>
                </c:pt>
                <c:pt idx="21">
                  <c:v>43.1</c:v>
                </c:pt>
              </c:numCache>
            </c:numRef>
          </c:val>
          <c:smooth val="0"/>
          <c:extLst>
            <c:ext xmlns:c16="http://schemas.microsoft.com/office/drawing/2014/chart" uri="{C3380CC4-5D6E-409C-BE32-E72D297353CC}">
              <c16:uniqueId val="{00000000-DD57-438D-BF79-6CFE6EC57D3C}"/>
            </c:ext>
          </c:extLst>
        </c:ser>
        <c:ser>
          <c:idx val="1"/>
          <c:order val="1"/>
          <c:tx>
            <c:strRef>
              <c:f>Tabelle1!$C$1</c:f>
              <c:strCache>
                <c:ptCount val="1"/>
                <c:pt idx="0">
                  <c:v>Skelett/Muskeln/Bindegewebe</c:v>
                </c:pt>
              </c:strCache>
            </c:strRef>
          </c:tx>
          <c:spPr>
            <a:ln>
              <a:solidFill>
                <a:srgbClr val="FFC000"/>
              </a:solidFill>
            </a:ln>
          </c:spPr>
          <c:marker>
            <c:symbol val="circle"/>
            <c:size val="7"/>
            <c:spPr>
              <a:solidFill>
                <a:srgbClr val="FFC000"/>
              </a:solidFill>
              <a:ln>
                <a:solidFill>
                  <a:srgbClr val="FFC000"/>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Tabelle1!$C$2:$C$23</c:f>
              <c:numCache>
                <c:formatCode>0.0</c:formatCode>
                <c:ptCount val="22"/>
                <c:pt idx="0">
                  <c:v>30.1</c:v>
                </c:pt>
                <c:pt idx="1">
                  <c:v>29</c:v>
                </c:pt>
                <c:pt idx="2">
                  <c:v>28.9</c:v>
                </c:pt>
                <c:pt idx="3">
                  <c:v>27.6</c:v>
                </c:pt>
                <c:pt idx="4">
                  <c:v>26</c:v>
                </c:pt>
                <c:pt idx="5">
                  <c:v>25.8</c:v>
                </c:pt>
                <c:pt idx="6">
                  <c:v>25.9</c:v>
                </c:pt>
                <c:pt idx="7">
                  <c:v>25.4</c:v>
                </c:pt>
                <c:pt idx="8">
                  <c:v>25.2</c:v>
                </c:pt>
                <c:pt idx="9">
                  <c:v>22.6</c:v>
                </c:pt>
                <c:pt idx="10">
                  <c:v>20.2</c:v>
                </c:pt>
                <c:pt idx="11">
                  <c:v>18.7</c:v>
                </c:pt>
                <c:pt idx="12">
                  <c:v>18.100000000000001</c:v>
                </c:pt>
                <c:pt idx="13">
                  <c:v>16.7</c:v>
                </c:pt>
                <c:pt idx="14">
                  <c:v>16.2</c:v>
                </c:pt>
                <c:pt idx="15">
                  <c:v>16</c:v>
                </c:pt>
                <c:pt idx="16">
                  <c:v>15.3</c:v>
                </c:pt>
                <c:pt idx="17">
                  <c:v>14.7</c:v>
                </c:pt>
                <c:pt idx="18">
                  <c:v>14.2</c:v>
                </c:pt>
                <c:pt idx="19">
                  <c:v>13.7</c:v>
                </c:pt>
                <c:pt idx="20">
                  <c:v>13.6</c:v>
                </c:pt>
                <c:pt idx="21">
                  <c:v>12.9</c:v>
                </c:pt>
              </c:numCache>
            </c:numRef>
          </c:val>
          <c:smooth val="0"/>
          <c:extLst>
            <c:ext xmlns:c16="http://schemas.microsoft.com/office/drawing/2014/chart" uri="{C3380CC4-5D6E-409C-BE32-E72D297353CC}">
              <c16:uniqueId val="{00000001-DD57-438D-BF79-6CFE6EC57D3C}"/>
            </c:ext>
          </c:extLst>
        </c:ser>
        <c:ser>
          <c:idx val="2"/>
          <c:order val="2"/>
          <c:tx>
            <c:strRef>
              <c:f>Tabelle1!$D$1</c:f>
              <c:strCache>
                <c:ptCount val="1"/>
                <c:pt idx="0">
                  <c:v>Neubildungen</c:v>
                </c:pt>
              </c:strCache>
            </c:strRef>
          </c:tx>
          <c:spPr>
            <a:ln>
              <a:solidFill>
                <a:schemeClr val="accent6"/>
              </a:solidFill>
            </a:ln>
          </c:spPr>
          <c:marker>
            <c:symbol val="circle"/>
            <c:size val="7"/>
            <c:spPr>
              <a:solidFill>
                <a:schemeClr val="accent6"/>
              </a:solidFill>
              <a:ln>
                <a:solidFill>
                  <a:schemeClr val="accent6"/>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Tabelle1!$D$2:$D$23</c:f>
              <c:numCache>
                <c:formatCode>0.0</c:formatCode>
                <c:ptCount val="22"/>
                <c:pt idx="0">
                  <c:v>10</c:v>
                </c:pt>
                <c:pt idx="1">
                  <c:v>10.9</c:v>
                </c:pt>
                <c:pt idx="2">
                  <c:v>10.4</c:v>
                </c:pt>
                <c:pt idx="3">
                  <c:v>10.8</c:v>
                </c:pt>
                <c:pt idx="4">
                  <c:v>12.1</c:v>
                </c:pt>
                <c:pt idx="5">
                  <c:v>12.6</c:v>
                </c:pt>
                <c:pt idx="6">
                  <c:v>12.9</c:v>
                </c:pt>
                <c:pt idx="7">
                  <c:v>13.5</c:v>
                </c:pt>
                <c:pt idx="8">
                  <c:v>12.9</c:v>
                </c:pt>
                <c:pt idx="9">
                  <c:v>13.8</c:v>
                </c:pt>
                <c:pt idx="10">
                  <c:v>14.6</c:v>
                </c:pt>
                <c:pt idx="11">
                  <c:v>14.7</c:v>
                </c:pt>
                <c:pt idx="12">
                  <c:v>14.5</c:v>
                </c:pt>
                <c:pt idx="13">
                  <c:v>14.5</c:v>
                </c:pt>
                <c:pt idx="14">
                  <c:v>14.5</c:v>
                </c:pt>
                <c:pt idx="15">
                  <c:v>14.2</c:v>
                </c:pt>
                <c:pt idx="16">
                  <c:v>13.7</c:v>
                </c:pt>
                <c:pt idx="17">
                  <c:v>13.3</c:v>
                </c:pt>
                <c:pt idx="18">
                  <c:v>12.7</c:v>
                </c:pt>
                <c:pt idx="19">
                  <c:v>12.6</c:v>
                </c:pt>
                <c:pt idx="20">
                  <c:v>12.3</c:v>
                </c:pt>
                <c:pt idx="21">
                  <c:v>12.4</c:v>
                </c:pt>
              </c:numCache>
            </c:numRef>
          </c:val>
          <c:smooth val="0"/>
          <c:extLst>
            <c:ext xmlns:c16="http://schemas.microsoft.com/office/drawing/2014/chart" uri="{C3380CC4-5D6E-409C-BE32-E72D297353CC}">
              <c16:uniqueId val="{00000002-DD57-438D-BF79-6CFE6EC57D3C}"/>
            </c:ext>
          </c:extLst>
        </c:ser>
        <c:ser>
          <c:idx val="3"/>
          <c:order val="3"/>
          <c:tx>
            <c:strRef>
              <c:f>Tabelle1!$E$1</c:f>
              <c:strCache>
                <c:ptCount val="1"/>
                <c:pt idx="0">
                  <c:v>Herz/Kreislauferkrankungen</c:v>
                </c:pt>
              </c:strCache>
            </c:strRef>
          </c:tx>
          <c:marker>
            <c:symbol val="circle"/>
            <c:size val="7"/>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Tabelle1!$E$2:$E$23</c:f>
              <c:numCache>
                <c:formatCode>0.0</c:formatCode>
                <c:ptCount val="22"/>
                <c:pt idx="0">
                  <c:v>21.3</c:v>
                </c:pt>
                <c:pt idx="1">
                  <c:v>19.7</c:v>
                </c:pt>
                <c:pt idx="2">
                  <c:v>18.2</c:v>
                </c:pt>
                <c:pt idx="3">
                  <c:v>17.600000000000001</c:v>
                </c:pt>
                <c:pt idx="4">
                  <c:v>16.899999999999999</c:v>
                </c:pt>
                <c:pt idx="5">
                  <c:v>16.600000000000001</c:v>
                </c:pt>
                <c:pt idx="6">
                  <c:v>15.9</c:v>
                </c:pt>
                <c:pt idx="7">
                  <c:v>13.3</c:v>
                </c:pt>
                <c:pt idx="8">
                  <c:v>12.9</c:v>
                </c:pt>
                <c:pt idx="9">
                  <c:v>12.6</c:v>
                </c:pt>
                <c:pt idx="10">
                  <c:v>12.4</c:v>
                </c:pt>
                <c:pt idx="11">
                  <c:v>11.4</c:v>
                </c:pt>
                <c:pt idx="12">
                  <c:v>11</c:v>
                </c:pt>
                <c:pt idx="13">
                  <c:v>10.8</c:v>
                </c:pt>
                <c:pt idx="14">
                  <c:v>10.5</c:v>
                </c:pt>
                <c:pt idx="15">
                  <c:v>10.4</c:v>
                </c:pt>
                <c:pt idx="16">
                  <c:v>10.1</c:v>
                </c:pt>
                <c:pt idx="17">
                  <c:v>10</c:v>
                </c:pt>
                <c:pt idx="18">
                  <c:v>9.7000000000000011</c:v>
                </c:pt>
                <c:pt idx="19">
                  <c:v>9.6</c:v>
                </c:pt>
                <c:pt idx="20">
                  <c:v>9.5</c:v>
                </c:pt>
                <c:pt idx="21">
                  <c:v>9.5</c:v>
                </c:pt>
              </c:numCache>
            </c:numRef>
          </c:val>
          <c:smooth val="0"/>
          <c:extLst>
            <c:ext xmlns:c16="http://schemas.microsoft.com/office/drawing/2014/chart" uri="{C3380CC4-5D6E-409C-BE32-E72D297353CC}">
              <c16:uniqueId val="{00000003-DD57-438D-BF79-6CFE6EC57D3C}"/>
            </c:ext>
          </c:extLst>
        </c:ser>
        <c:dLbls>
          <c:showLegendKey val="0"/>
          <c:showVal val="0"/>
          <c:showCatName val="0"/>
          <c:showSerName val="0"/>
          <c:showPercent val="0"/>
          <c:showBubbleSize val="0"/>
        </c:dLbls>
        <c:marker val="1"/>
        <c:smooth val="0"/>
        <c:axId val="417168592"/>
        <c:axId val="417165064"/>
      </c:lineChart>
      <c:catAx>
        <c:axId val="417168592"/>
        <c:scaling>
          <c:orientation val="minMax"/>
        </c:scaling>
        <c:delete val="0"/>
        <c:axPos val="b"/>
        <c:numFmt formatCode="General" sourceLinked="1"/>
        <c:majorTickMark val="none"/>
        <c:minorTickMark val="none"/>
        <c:tickLblPos val="nextTo"/>
        <c:txPr>
          <a:bodyPr/>
          <a:lstStyle/>
          <a:p>
            <a:pPr>
              <a:defRPr sz="1000"/>
            </a:pPr>
            <a:endParaRPr lang="de-DE"/>
          </a:p>
        </c:txPr>
        <c:crossAx val="417165064"/>
        <c:crosses val="autoZero"/>
        <c:auto val="1"/>
        <c:lblAlgn val="ctr"/>
        <c:lblOffset val="100"/>
        <c:noMultiLvlLbl val="0"/>
      </c:catAx>
      <c:valAx>
        <c:axId val="417165064"/>
        <c:scaling>
          <c:orientation val="minMax"/>
          <c:max val="45"/>
          <c:min val="0"/>
        </c:scaling>
        <c:delete val="0"/>
        <c:axPos val="l"/>
        <c:majorGridlines>
          <c:spPr>
            <a:ln cap="sq">
              <a:solidFill>
                <a:srgbClr val="D9D9D9"/>
              </a:solidFill>
              <a:prstDash val="sysDash"/>
            </a:ln>
          </c:spPr>
        </c:majorGridlines>
        <c:numFmt formatCode="0" sourceLinked="0"/>
        <c:majorTickMark val="none"/>
        <c:minorTickMark val="none"/>
        <c:tickLblPos val="nextTo"/>
        <c:txPr>
          <a:bodyPr/>
          <a:lstStyle/>
          <a:p>
            <a:pPr>
              <a:defRPr sz="1000"/>
            </a:pPr>
            <a:endParaRPr lang="de-DE"/>
          </a:p>
        </c:txPr>
        <c:crossAx val="417168592"/>
        <c:crosses val="autoZero"/>
        <c:crossBetween val="between"/>
        <c:majorUnit val="5"/>
        <c:minorUnit val="1"/>
      </c:valAx>
      <c:spPr>
        <a:noFill/>
        <a:ln w="25386">
          <a:noFill/>
        </a:ln>
      </c:spPr>
    </c:plotArea>
    <c:legend>
      <c:legendPos val="b"/>
      <c:layout>
        <c:manualLayout>
          <c:xMode val="edge"/>
          <c:yMode val="edge"/>
          <c:x val="0.13077635985156999"/>
          <c:y val="0.862665771429734"/>
          <c:w val="0.72617974477328295"/>
          <c:h val="0.116624753301186"/>
        </c:manualLayout>
      </c:layout>
      <c:overlay val="0"/>
      <c:txPr>
        <a:bodyPr/>
        <a:lstStyle/>
        <a:p>
          <a:pPr>
            <a:defRPr sz="1200"/>
          </a:pPr>
          <a:endParaRPr lang="de-DE"/>
        </a:p>
      </c:txPr>
    </c:legend>
    <c:plotVisOnly val="1"/>
    <c:dispBlanksAs val="gap"/>
    <c:showDLblsOverMax val="0"/>
  </c:chart>
  <c:txPr>
    <a:bodyPr/>
    <a:lstStyle/>
    <a:p>
      <a:pPr>
        <a:defRPr sz="1797" baseline="0">
          <a:solidFill>
            <a:srgbClr val="7F7F7F"/>
          </a:solidFill>
          <a:latin typeface="Calibri" pitchFamily="34" charset="0"/>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48084-49D6-4CD9-8ACE-35EBF69AF5E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A4B13D42-0D34-42BB-A966-2CF83F21B61C}">
      <dgm:prSet phldrT="[Text]" custT="1"/>
      <dgm:spPr>
        <a:solidFill>
          <a:schemeClr val="bg1">
            <a:lumMod val="75000"/>
          </a:schemeClr>
        </a:solidFill>
        <a:ln w="12700">
          <a:solidFill>
            <a:srgbClr val="FFFFFF"/>
          </a:solidFill>
        </a:ln>
        <a:effectLst>
          <a:outerShdw blurRad="50800" dist="38100" dir="2700000" algn="tl" rotWithShape="0">
            <a:prstClr val="black">
              <a:alpha val="15000"/>
            </a:prstClr>
          </a:outerShdw>
        </a:effectLst>
      </dgm:spPr>
      <dgm:t>
        <a:bodyPr/>
        <a:lstStyle/>
        <a:p>
          <a:r>
            <a:rPr lang="de-DE" sz="1200" dirty="0" smtClean="0">
              <a:solidFill>
                <a:schemeClr val="bg1"/>
              </a:solidFill>
              <a:latin typeface="+mj-lt"/>
              <a:cs typeface="Arial" pitchFamily="34" charset="0"/>
            </a:rPr>
            <a:t>Betriebliche </a:t>
          </a:r>
          <a:r>
            <a:rPr lang="de-DE" sz="1200" dirty="0" smtClean="0">
              <a:solidFill>
                <a:schemeClr val="bg1"/>
              </a:solidFill>
              <a:latin typeface="+mj-lt"/>
              <a:cs typeface="Arial" pitchFamily="34" charset="0"/>
            </a:rPr>
            <a:t>Gesundheitsförderung</a:t>
          </a:r>
          <a:endParaRPr lang="de-DE" sz="1200" dirty="0" smtClean="0">
            <a:solidFill>
              <a:schemeClr val="bg1"/>
            </a:solidFill>
            <a:latin typeface="+mj-lt"/>
            <a:cs typeface="Arial" pitchFamily="34" charset="0"/>
          </a:endParaRPr>
        </a:p>
      </dgm:t>
    </dgm:pt>
    <dgm:pt modelId="{9BBD1D95-ED83-41D7-BD79-467442D707EB}" type="parTrans" cxnId="{71E7B68D-FBB6-454F-8315-9E042E2827CB}">
      <dgm:prSet/>
      <dgm:spPr/>
      <dgm:t>
        <a:bodyPr/>
        <a:lstStyle/>
        <a:p>
          <a:endParaRPr lang="de-DE"/>
        </a:p>
      </dgm:t>
    </dgm:pt>
    <dgm:pt modelId="{02AEA6EF-96C1-41C5-B458-C06BC5582ED0}" type="sibTrans" cxnId="{71E7B68D-FBB6-454F-8315-9E042E2827CB}">
      <dgm:prSet/>
      <dgm:spPr>
        <a:solidFill>
          <a:srgbClr val="FDD205"/>
        </a:solidFill>
      </dgm:spPr>
      <dgm:t>
        <a:bodyPr/>
        <a:lstStyle/>
        <a:p>
          <a:endParaRPr lang="de-DE"/>
        </a:p>
      </dgm:t>
    </dgm:pt>
    <dgm:pt modelId="{D4A30D66-E61A-4F08-961E-A80B7DAA8532}">
      <dgm:prSet phldrT="[Text]" custT="1"/>
      <dgm:spPr>
        <a:solidFill>
          <a:srgbClr val="FDD205">
            <a:alpha val="80000"/>
          </a:srgbClr>
        </a:solidFill>
        <a:ln w="12700">
          <a:solidFill>
            <a:srgbClr val="FFFFFF"/>
          </a:solidFill>
        </a:ln>
        <a:effectLst>
          <a:outerShdw blurRad="50800" dist="38100" dir="2700000" algn="tl" rotWithShape="0">
            <a:prstClr val="black">
              <a:alpha val="15000"/>
            </a:prstClr>
          </a:outerShdw>
        </a:effectLst>
      </dgm:spPr>
      <dgm:t>
        <a:bodyPr/>
        <a:lstStyle/>
        <a:p>
          <a:r>
            <a:rPr lang="de-DE" sz="1400" dirty="0" smtClean="0">
              <a:solidFill>
                <a:srgbClr val="7F7F7F"/>
              </a:solidFill>
              <a:latin typeface="+mj-lt"/>
              <a:cs typeface="Arial" pitchFamily="34" charset="0"/>
            </a:rPr>
            <a:t>Betriebliche Suchtprävention</a:t>
          </a:r>
          <a:endParaRPr lang="de-DE" sz="1400" dirty="0">
            <a:solidFill>
              <a:srgbClr val="7F7F7F"/>
            </a:solidFill>
            <a:latin typeface="+mj-lt"/>
          </a:endParaRPr>
        </a:p>
      </dgm:t>
    </dgm:pt>
    <dgm:pt modelId="{C87F398B-CFA6-440E-A26D-BEB0121224E5}" type="parTrans" cxnId="{AE94C6D9-AB52-49AD-B84A-237CDB2E8A22}">
      <dgm:prSet/>
      <dgm:spPr/>
      <dgm:t>
        <a:bodyPr/>
        <a:lstStyle/>
        <a:p>
          <a:endParaRPr lang="de-DE"/>
        </a:p>
      </dgm:t>
    </dgm:pt>
    <dgm:pt modelId="{0BC460EB-373E-47AF-A84B-CA6E36316410}" type="sibTrans" cxnId="{AE94C6D9-AB52-49AD-B84A-237CDB2E8A22}">
      <dgm:prSet/>
      <dgm:spPr>
        <a:solidFill>
          <a:srgbClr val="7F7F7F"/>
        </a:solidFill>
      </dgm:spPr>
      <dgm:t>
        <a:bodyPr/>
        <a:lstStyle/>
        <a:p>
          <a:endParaRPr lang="de-DE"/>
        </a:p>
      </dgm:t>
    </dgm:pt>
    <dgm:pt modelId="{CBD18814-B9DE-4A98-BF40-BBB13E7A2A5C}">
      <dgm:prSet phldrT="[Text]" custT="1"/>
      <dgm:spPr>
        <a:solidFill>
          <a:srgbClr val="7F7F7F">
            <a:alpha val="80000"/>
          </a:srgbClr>
        </a:solidFill>
        <a:ln w="12700">
          <a:solidFill>
            <a:srgbClr val="FFFFFF"/>
          </a:solidFill>
        </a:ln>
        <a:effectLst>
          <a:outerShdw blurRad="50800" dist="38100" dir="2700000" algn="tl" rotWithShape="0">
            <a:prstClr val="black">
              <a:alpha val="15000"/>
            </a:prstClr>
          </a:outerShdw>
        </a:effectLst>
      </dgm:spPr>
      <dgm:t>
        <a:bodyPr/>
        <a:lstStyle/>
        <a:p>
          <a:r>
            <a:rPr lang="de-DE" sz="1400" dirty="0" smtClean="0">
              <a:latin typeface="+mj-lt"/>
              <a:cs typeface="Arial" pitchFamily="34" charset="0"/>
            </a:rPr>
            <a:t>Betriebliches Eingliederungs-management </a:t>
          </a:r>
        </a:p>
      </dgm:t>
    </dgm:pt>
    <dgm:pt modelId="{503877DA-4DDD-440A-B8E1-550D68562CDC}" type="parTrans" cxnId="{0B87A023-1B7C-4D65-A7E1-B908787EC154}">
      <dgm:prSet/>
      <dgm:spPr/>
      <dgm:t>
        <a:bodyPr/>
        <a:lstStyle/>
        <a:p>
          <a:endParaRPr lang="de-DE"/>
        </a:p>
      </dgm:t>
    </dgm:pt>
    <dgm:pt modelId="{65BA4F0F-8C32-4EE6-84A2-6A60EB2169D9}" type="sibTrans" cxnId="{0B87A023-1B7C-4D65-A7E1-B908787EC154}">
      <dgm:prSet/>
      <dgm:spPr>
        <a:solidFill>
          <a:srgbClr val="FDD205"/>
        </a:solidFill>
      </dgm:spPr>
      <dgm:t>
        <a:bodyPr/>
        <a:lstStyle/>
        <a:p>
          <a:endParaRPr lang="de-DE"/>
        </a:p>
      </dgm:t>
    </dgm:pt>
    <dgm:pt modelId="{FE1AD175-A190-46EC-893A-446B6125E890}">
      <dgm:prSet phldrT="[Text]"/>
      <dgm:spPr/>
      <dgm:t>
        <a:bodyPr/>
        <a:lstStyle/>
        <a:p>
          <a:endParaRPr lang="de-DE"/>
        </a:p>
      </dgm:t>
    </dgm:pt>
    <dgm:pt modelId="{6F77CB84-6325-432B-8C0A-271780762CA2}" type="parTrans" cxnId="{42AB1DDC-E367-43D4-8E19-B02CC0A9C4C2}">
      <dgm:prSet/>
      <dgm:spPr/>
      <dgm:t>
        <a:bodyPr/>
        <a:lstStyle/>
        <a:p>
          <a:endParaRPr lang="de-DE"/>
        </a:p>
      </dgm:t>
    </dgm:pt>
    <dgm:pt modelId="{AAC0817F-B758-4D31-82E9-9E18D869C957}" type="sibTrans" cxnId="{42AB1DDC-E367-43D4-8E19-B02CC0A9C4C2}">
      <dgm:prSet/>
      <dgm:spPr/>
      <dgm:t>
        <a:bodyPr/>
        <a:lstStyle/>
        <a:p>
          <a:endParaRPr lang="de-DE"/>
        </a:p>
      </dgm:t>
    </dgm:pt>
    <dgm:pt modelId="{39DF2122-EAB9-4C3F-A5F4-442B8A625B7C}">
      <dgm:prSet phldrT="[Text]"/>
      <dgm:spPr/>
      <dgm:t>
        <a:bodyPr/>
        <a:lstStyle/>
        <a:p>
          <a:endParaRPr lang="de-DE"/>
        </a:p>
      </dgm:t>
    </dgm:pt>
    <dgm:pt modelId="{D594AF6C-E127-4FDF-B8F5-4B9DA16EFE8D}" type="parTrans" cxnId="{CD35B790-3271-48A6-BCF1-9CF5025B76A3}">
      <dgm:prSet/>
      <dgm:spPr/>
      <dgm:t>
        <a:bodyPr/>
        <a:lstStyle/>
        <a:p>
          <a:endParaRPr lang="de-DE"/>
        </a:p>
      </dgm:t>
    </dgm:pt>
    <dgm:pt modelId="{750BE15B-5387-40B9-903A-36F1949F88AC}" type="sibTrans" cxnId="{CD35B790-3271-48A6-BCF1-9CF5025B76A3}">
      <dgm:prSet/>
      <dgm:spPr/>
      <dgm:t>
        <a:bodyPr/>
        <a:lstStyle/>
        <a:p>
          <a:endParaRPr lang="de-DE"/>
        </a:p>
      </dgm:t>
    </dgm:pt>
    <dgm:pt modelId="{B98013ED-59AE-4DD5-A645-5367921FC870}" type="pres">
      <dgm:prSet presAssocID="{33E48084-49D6-4CD9-8ACE-35EBF69AF5E8}" presName="composite" presStyleCnt="0">
        <dgm:presLayoutVars>
          <dgm:chMax val="3"/>
          <dgm:animLvl val="lvl"/>
          <dgm:resizeHandles val="exact"/>
        </dgm:presLayoutVars>
      </dgm:prSet>
      <dgm:spPr/>
      <dgm:t>
        <a:bodyPr/>
        <a:lstStyle/>
        <a:p>
          <a:endParaRPr lang="de-DE"/>
        </a:p>
      </dgm:t>
    </dgm:pt>
    <dgm:pt modelId="{00B21700-D42F-47E6-906B-B3125DC85285}" type="pres">
      <dgm:prSet presAssocID="{A4B13D42-0D34-42BB-A966-2CF83F21B61C}" presName="gear1" presStyleLbl="node1" presStyleIdx="0" presStyleCnt="3" custScaleX="91724" custScaleY="83384" custLinFactNeighborX="-8705" custLinFactNeighborY="-6242">
        <dgm:presLayoutVars>
          <dgm:chMax val="1"/>
          <dgm:bulletEnabled val="1"/>
        </dgm:presLayoutVars>
      </dgm:prSet>
      <dgm:spPr>
        <a:prstGeom prst="ellipse">
          <a:avLst/>
        </a:prstGeom>
      </dgm:spPr>
      <dgm:t>
        <a:bodyPr/>
        <a:lstStyle/>
        <a:p>
          <a:endParaRPr lang="de-DE"/>
        </a:p>
      </dgm:t>
    </dgm:pt>
    <dgm:pt modelId="{7EB0F199-F4FC-4314-8FE2-AB5D7414469A}" type="pres">
      <dgm:prSet presAssocID="{A4B13D42-0D34-42BB-A966-2CF83F21B61C}" presName="gear1srcNode" presStyleLbl="node1" presStyleIdx="0" presStyleCnt="3"/>
      <dgm:spPr/>
      <dgm:t>
        <a:bodyPr/>
        <a:lstStyle/>
        <a:p>
          <a:endParaRPr lang="de-DE"/>
        </a:p>
      </dgm:t>
    </dgm:pt>
    <dgm:pt modelId="{1143E581-AEC7-4FAE-93B1-3917231418B7}" type="pres">
      <dgm:prSet presAssocID="{A4B13D42-0D34-42BB-A966-2CF83F21B61C}" presName="gear1dstNode" presStyleLbl="node1" presStyleIdx="0" presStyleCnt="3"/>
      <dgm:spPr/>
      <dgm:t>
        <a:bodyPr/>
        <a:lstStyle/>
        <a:p>
          <a:endParaRPr lang="de-DE"/>
        </a:p>
      </dgm:t>
    </dgm:pt>
    <dgm:pt modelId="{84FC4C5E-10D7-4B64-A2DA-472BD21F8920}" type="pres">
      <dgm:prSet presAssocID="{D4A30D66-E61A-4F08-961E-A80B7DAA8532}" presName="gear2" presStyleLbl="node1" presStyleIdx="1" presStyleCnt="3" custScaleX="131047" custScaleY="131047" custLinFactNeighborX="-76742" custLinFactNeighborY="43741">
        <dgm:presLayoutVars>
          <dgm:chMax val="1"/>
          <dgm:bulletEnabled val="1"/>
        </dgm:presLayoutVars>
      </dgm:prSet>
      <dgm:spPr>
        <a:prstGeom prst="ellipse">
          <a:avLst/>
        </a:prstGeom>
      </dgm:spPr>
      <dgm:t>
        <a:bodyPr/>
        <a:lstStyle/>
        <a:p>
          <a:endParaRPr lang="de-DE"/>
        </a:p>
      </dgm:t>
    </dgm:pt>
    <dgm:pt modelId="{AFFAD028-C229-4A06-B070-5F71F2BF79A1}" type="pres">
      <dgm:prSet presAssocID="{D4A30D66-E61A-4F08-961E-A80B7DAA8532}" presName="gear2srcNode" presStyleLbl="node1" presStyleIdx="1" presStyleCnt="3"/>
      <dgm:spPr/>
      <dgm:t>
        <a:bodyPr/>
        <a:lstStyle/>
        <a:p>
          <a:endParaRPr lang="de-DE"/>
        </a:p>
      </dgm:t>
    </dgm:pt>
    <dgm:pt modelId="{9558CB92-8DD1-415A-ADAD-230E534DC295}" type="pres">
      <dgm:prSet presAssocID="{D4A30D66-E61A-4F08-961E-A80B7DAA8532}" presName="gear2dstNode" presStyleLbl="node1" presStyleIdx="1" presStyleCnt="3"/>
      <dgm:spPr/>
      <dgm:t>
        <a:bodyPr/>
        <a:lstStyle/>
        <a:p>
          <a:endParaRPr lang="de-DE"/>
        </a:p>
      </dgm:t>
    </dgm:pt>
    <dgm:pt modelId="{5214974C-CD44-48B4-A7D0-DA53E2E05A39}" type="pres">
      <dgm:prSet presAssocID="{CBD18814-B9DE-4A98-BF40-BBB13E7A2A5C}" presName="gear3" presStyleLbl="node1" presStyleIdx="2" presStyleCnt="3" custScaleX="118234" custScaleY="118234" custLinFactNeighborX="-43448" custLinFactNeighborY="7673"/>
      <dgm:spPr>
        <a:prstGeom prst="ellipse">
          <a:avLst/>
        </a:prstGeom>
      </dgm:spPr>
      <dgm:t>
        <a:bodyPr/>
        <a:lstStyle/>
        <a:p>
          <a:endParaRPr lang="de-DE"/>
        </a:p>
      </dgm:t>
    </dgm:pt>
    <dgm:pt modelId="{AE2CC7AB-3DDA-49A0-A819-01476C060277}" type="pres">
      <dgm:prSet presAssocID="{CBD18814-B9DE-4A98-BF40-BBB13E7A2A5C}" presName="gear3tx" presStyleLbl="node1" presStyleIdx="2" presStyleCnt="3">
        <dgm:presLayoutVars>
          <dgm:chMax val="1"/>
          <dgm:bulletEnabled val="1"/>
        </dgm:presLayoutVars>
      </dgm:prSet>
      <dgm:spPr/>
      <dgm:t>
        <a:bodyPr/>
        <a:lstStyle/>
        <a:p>
          <a:endParaRPr lang="de-DE"/>
        </a:p>
      </dgm:t>
    </dgm:pt>
    <dgm:pt modelId="{35962E5A-1CFB-4D6C-BB74-B83698DD6D69}" type="pres">
      <dgm:prSet presAssocID="{CBD18814-B9DE-4A98-BF40-BBB13E7A2A5C}" presName="gear3srcNode" presStyleLbl="node1" presStyleIdx="2" presStyleCnt="3"/>
      <dgm:spPr/>
      <dgm:t>
        <a:bodyPr/>
        <a:lstStyle/>
        <a:p>
          <a:endParaRPr lang="de-DE"/>
        </a:p>
      </dgm:t>
    </dgm:pt>
    <dgm:pt modelId="{7DC21CBD-15CB-4EA2-80EF-B5E8CC1FA167}" type="pres">
      <dgm:prSet presAssocID="{CBD18814-B9DE-4A98-BF40-BBB13E7A2A5C}" presName="gear3dstNode" presStyleLbl="node1" presStyleIdx="2" presStyleCnt="3"/>
      <dgm:spPr/>
      <dgm:t>
        <a:bodyPr/>
        <a:lstStyle/>
        <a:p>
          <a:endParaRPr lang="de-DE"/>
        </a:p>
      </dgm:t>
    </dgm:pt>
    <dgm:pt modelId="{05C51241-8448-4810-9DA6-E2B273D7CE64}" type="pres">
      <dgm:prSet presAssocID="{02AEA6EF-96C1-41C5-B458-C06BC5582ED0}" presName="connector1" presStyleLbl="sibTrans2D1" presStyleIdx="0" presStyleCnt="3" custAng="1532567" custScaleX="78892" custScaleY="82397" custLinFactNeighborX="-5610" custLinFactNeighborY="-1396"/>
      <dgm:spPr/>
      <dgm:t>
        <a:bodyPr/>
        <a:lstStyle/>
        <a:p>
          <a:endParaRPr lang="de-DE"/>
        </a:p>
      </dgm:t>
    </dgm:pt>
    <dgm:pt modelId="{2D9ED7BE-4020-4D24-B312-2D2D14937D9F}" type="pres">
      <dgm:prSet presAssocID="{0BC460EB-373E-47AF-A84B-CA6E36316410}" presName="connector2" presStyleLbl="sibTrans2D1" presStyleIdx="1" presStyleCnt="3" custLinFactNeighborX="-75850" custLinFactNeighborY="26522"/>
      <dgm:spPr/>
      <dgm:t>
        <a:bodyPr/>
        <a:lstStyle/>
        <a:p>
          <a:endParaRPr lang="de-DE"/>
        </a:p>
      </dgm:t>
    </dgm:pt>
    <dgm:pt modelId="{F3BD2593-7D20-4616-A90F-13EB68A2BCC4}" type="pres">
      <dgm:prSet presAssocID="{65BA4F0F-8C32-4EE6-84A2-6A60EB2169D9}" presName="connector3" presStyleLbl="sibTrans2D1" presStyleIdx="2" presStyleCnt="3" custScaleX="100001" custLinFactNeighborX="-48922" custLinFactNeighborY="4075"/>
      <dgm:spPr/>
      <dgm:t>
        <a:bodyPr/>
        <a:lstStyle/>
        <a:p>
          <a:endParaRPr lang="de-DE"/>
        </a:p>
      </dgm:t>
    </dgm:pt>
  </dgm:ptLst>
  <dgm:cxnLst>
    <dgm:cxn modelId="{DF65FE28-41DC-4DE9-A79D-D257330B73ED}" type="presOf" srcId="{CBD18814-B9DE-4A98-BF40-BBB13E7A2A5C}" destId="{5214974C-CD44-48B4-A7D0-DA53E2E05A39}" srcOrd="0" destOrd="0" presId="urn:microsoft.com/office/officeart/2005/8/layout/gear1"/>
    <dgm:cxn modelId="{A06D9823-55F5-4EA8-9161-84B0B0EBEC37}" type="presOf" srcId="{CBD18814-B9DE-4A98-BF40-BBB13E7A2A5C}" destId="{7DC21CBD-15CB-4EA2-80EF-B5E8CC1FA167}" srcOrd="3" destOrd="0" presId="urn:microsoft.com/office/officeart/2005/8/layout/gear1"/>
    <dgm:cxn modelId="{0C836DE2-81DB-4D77-95E7-A3D4A051102D}" type="presOf" srcId="{02AEA6EF-96C1-41C5-B458-C06BC5582ED0}" destId="{05C51241-8448-4810-9DA6-E2B273D7CE64}" srcOrd="0" destOrd="0" presId="urn:microsoft.com/office/officeart/2005/8/layout/gear1"/>
    <dgm:cxn modelId="{A007D02B-D2E2-4FDC-A72D-3438705C15F2}" type="presOf" srcId="{A4B13D42-0D34-42BB-A966-2CF83F21B61C}" destId="{00B21700-D42F-47E6-906B-B3125DC85285}" srcOrd="0" destOrd="0" presId="urn:microsoft.com/office/officeart/2005/8/layout/gear1"/>
    <dgm:cxn modelId="{03B964B5-1E01-407F-9258-D8BDC66C0219}" type="presOf" srcId="{A4B13D42-0D34-42BB-A966-2CF83F21B61C}" destId="{1143E581-AEC7-4FAE-93B1-3917231418B7}" srcOrd="2" destOrd="0" presId="urn:microsoft.com/office/officeart/2005/8/layout/gear1"/>
    <dgm:cxn modelId="{C8F039A2-6436-4C63-BB00-77C12B55FF69}" type="presOf" srcId="{D4A30D66-E61A-4F08-961E-A80B7DAA8532}" destId="{9558CB92-8DD1-415A-ADAD-230E534DC295}" srcOrd="2" destOrd="0" presId="urn:microsoft.com/office/officeart/2005/8/layout/gear1"/>
    <dgm:cxn modelId="{AE94C6D9-AB52-49AD-B84A-237CDB2E8A22}" srcId="{33E48084-49D6-4CD9-8ACE-35EBF69AF5E8}" destId="{D4A30D66-E61A-4F08-961E-A80B7DAA8532}" srcOrd="1" destOrd="0" parTransId="{C87F398B-CFA6-440E-A26D-BEB0121224E5}" sibTransId="{0BC460EB-373E-47AF-A84B-CA6E36316410}"/>
    <dgm:cxn modelId="{71E7B68D-FBB6-454F-8315-9E042E2827CB}" srcId="{33E48084-49D6-4CD9-8ACE-35EBF69AF5E8}" destId="{A4B13D42-0D34-42BB-A966-2CF83F21B61C}" srcOrd="0" destOrd="0" parTransId="{9BBD1D95-ED83-41D7-BD79-467442D707EB}" sibTransId="{02AEA6EF-96C1-41C5-B458-C06BC5582ED0}"/>
    <dgm:cxn modelId="{670007CE-2346-4D89-AE64-F9DCC3C40D92}" type="presOf" srcId="{D4A30D66-E61A-4F08-961E-A80B7DAA8532}" destId="{AFFAD028-C229-4A06-B070-5F71F2BF79A1}" srcOrd="1" destOrd="0" presId="urn:microsoft.com/office/officeart/2005/8/layout/gear1"/>
    <dgm:cxn modelId="{BD362F1C-D454-48D9-8591-B83EAF8861D1}" type="presOf" srcId="{0BC460EB-373E-47AF-A84B-CA6E36316410}" destId="{2D9ED7BE-4020-4D24-B312-2D2D14937D9F}" srcOrd="0" destOrd="0" presId="urn:microsoft.com/office/officeart/2005/8/layout/gear1"/>
    <dgm:cxn modelId="{9FA61367-0C4A-4F6F-91EF-6E9BB19233B8}" type="presOf" srcId="{65BA4F0F-8C32-4EE6-84A2-6A60EB2169D9}" destId="{F3BD2593-7D20-4616-A90F-13EB68A2BCC4}" srcOrd="0" destOrd="0" presId="urn:microsoft.com/office/officeart/2005/8/layout/gear1"/>
    <dgm:cxn modelId="{119B63CC-0356-4B7A-97E8-F34466500F63}" type="presOf" srcId="{CBD18814-B9DE-4A98-BF40-BBB13E7A2A5C}" destId="{35962E5A-1CFB-4D6C-BB74-B83698DD6D69}" srcOrd="2" destOrd="0" presId="urn:microsoft.com/office/officeart/2005/8/layout/gear1"/>
    <dgm:cxn modelId="{42AB1DDC-E367-43D4-8E19-B02CC0A9C4C2}" srcId="{33E48084-49D6-4CD9-8ACE-35EBF69AF5E8}" destId="{FE1AD175-A190-46EC-893A-446B6125E890}" srcOrd="3" destOrd="0" parTransId="{6F77CB84-6325-432B-8C0A-271780762CA2}" sibTransId="{AAC0817F-B758-4D31-82E9-9E18D869C957}"/>
    <dgm:cxn modelId="{0F9D304F-965F-458A-A835-C14578DCBA83}" type="presOf" srcId="{CBD18814-B9DE-4A98-BF40-BBB13E7A2A5C}" destId="{AE2CC7AB-3DDA-49A0-A819-01476C060277}" srcOrd="1" destOrd="0" presId="urn:microsoft.com/office/officeart/2005/8/layout/gear1"/>
    <dgm:cxn modelId="{31EB5C2B-1215-47ED-9112-1E8D428B109F}" type="presOf" srcId="{33E48084-49D6-4CD9-8ACE-35EBF69AF5E8}" destId="{B98013ED-59AE-4DD5-A645-5367921FC870}" srcOrd="0" destOrd="0" presId="urn:microsoft.com/office/officeart/2005/8/layout/gear1"/>
    <dgm:cxn modelId="{CD35B790-3271-48A6-BCF1-9CF5025B76A3}" srcId="{33E48084-49D6-4CD9-8ACE-35EBF69AF5E8}" destId="{39DF2122-EAB9-4C3F-A5F4-442B8A625B7C}" srcOrd="4" destOrd="0" parTransId="{D594AF6C-E127-4FDF-B8F5-4B9DA16EFE8D}" sibTransId="{750BE15B-5387-40B9-903A-36F1949F88AC}"/>
    <dgm:cxn modelId="{0B87A023-1B7C-4D65-A7E1-B908787EC154}" srcId="{33E48084-49D6-4CD9-8ACE-35EBF69AF5E8}" destId="{CBD18814-B9DE-4A98-BF40-BBB13E7A2A5C}" srcOrd="2" destOrd="0" parTransId="{503877DA-4DDD-440A-B8E1-550D68562CDC}" sibTransId="{65BA4F0F-8C32-4EE6-84A2-6A60EB2169D9}"/>
    <dgm:cxn modelId="{7901C79A-6851-47A6-80AA-7859A0BEC57E}" type="presOf" srcId="{A4B13D42-0D34-42BB-A966-2CF83F21B61C}" destId="{7EB0F199-F4FC-4314-8FE2-AB5D7414469A}" srcOrd="1" destOrd="0" presId="urn:microsoft.com/office/officeart/2005/8/layout/gear1"/>
    <dgm:cxn modelId="{58042319-ADEE-46AE-BEB8-DF7E94879B97}" type="presOf" srcId="{D4A30D66-E61A-4F08-961E-A80B7DAA8532}" destId="{84FC4C5E-10D7-4B64-A2DA-472BD21F8920}" srcOrd="0" destOrd="0" presId="urn:microsoft.com/office/officeart/2005/8/layout/gear1"/>
    <dgm:cxn modelId="{079402DA-7CB2-4BC2-8C15-DC599E5BB789}" type="presParOf" srcId="{B98013ED-59AE-4DD5-A645-5367921FC870}" destId="{00B21700-D42F-47E6-906B-B3125DC85285}" srcOrd="0" destOrd="0" presId="urn:microsoft.com/office/officeart/2005/8/layout/gear1"/>
    <dgm:cxn modelId="{3692B55C-F453-45A5-9523-E8245555114D}" type="presParOf" srcId="{B98013ED-59AE-4DD5-A645-5367921FC870}" destId="{7EB0F199-F4FC-4314-8FE2-AB5D7414469A}" srcOrd="1" destOrd="0" presId="urn:microsoft.com/office/officeart/2005/8/layout/gear1"/>
    <dgm:cxn modelId="{EFCA5788-3B9D-4C56-87D6-13BB923EF9E6}" type="presParOf" srcId="{B98013ED-59AE-4DD5-A645-5367921FC870}" destId="{1143E581-AEC7-4FAE-93B1-3917231418B7}" srcOrd="2" destOrd="0" presId="urn:microsoft.com/office/officeart/2005/8/layout/gear1"/>
    <dgm:cxn modelId="{89279062-0DB0-4A0F-B1AD-91C7480817FB}" type="presParOf" srcId="{B98013ED-59AE-4DD5-A645-5367921FC870}" destId="{84FC4C5E-10D7-4B64-A2DA-472BD21F8920}" srcOrd="3" destOrd="0" presId="urn:microsoft.com/office/officeart/2005/8/layout/gear1"/>
    <dgm:cxn modelId="{24EE42DE-B474-423A-BA66-2E2E88643AFD}" type="presParOf" srcId="{B98013ED-59AE-4DD5-A645-5367921FC870}" destId="{AFFAD028-C229-4A06-B070-5F71F2BF79A1}" srcOrd="4" destOrd="0" presId="urn:microsoft.com/office/officeart/2005/8/layout/gear1"/>
    <dgm:cxn modelId="{449BF738-1D84-475A-8D14-C81131643A50}" type="presParOf" srcId="{B98013ED-59AE-4DD5-A645-5367921FC870}" destId="{9558CB92-8DD1-415A-ADAD-230E534DC295}" srcOrd="5" destOrd="0" presId="urn:microsoft.com/office/officeart/2005/8/layout/gear1"/>
    <dgm:cxn modelId="{F732AC3A-0C5D-42A7-9461-FD6547B44D8C}" type="presParOf" srcId="{B98013ED-59AE-4DD5-A645-5367921FC870}" destId="{5214974C-CD44-48B4-A7D0-DA53E2E05A39}" srcOrd="6" destOrd="0" presId="urn:microsoft.com/office/officeart/2005/8/layout/gear1"/>
    <dgm:cxn modelId="{8A7F04F9-AF04-43A6-96FD-6925F2832A2B}" type="presParOf" srcId="{B98013ED-59AE-4DD5-A645-5367921FC870}" destId="{AE2CC7AB-3DDA-49A0-A819-01476C060277}" srcOrd="7" destOrd="0" presId="urn:microsoft.com/office/officeart/2005/8/layout/gear1"/>
    <dgm:cxn modelId="{AAC5431F-6084-445B-9CAE-1B4E7D87BAA5}" type="presParOf" srcId="{B98013ED-59AE-4DD5-A645-5367921FC870}" destId="{35962E5A-1CFB-4D6C-BB74-B83698DD6D69}" srcOrd="8" destOrd="0" presId="urn:microsoft.com/office/officeart/2005/8/layout/gear1"/>
    <dgm:cxn modelId="{4A00E2E6-EB17-4D66-95B8-D2EDEFA9C833}" type="presParOf" srcId="{B98013ED-59AE-4DD5-A645-5367921FC870}" destId="{7DC21CBD-15CB-4EA2-80EF-B5E8CC1FA167}" srcOrd="9" destOrd="0" presId="urn:microsoft.com/office/officeart/2005/8/layout/gear1"/>
    <dgm:cxn modelId="{385F0981-4A18-423A-AE09-6155B42FA24A}" type="presParOf" srcId="{B98013ED-59AE-4DD5-A645-5367921FC870}" destId="{05C51241-8448-4810-9DA6-E2B273D7CE64}" srcOrd="10" destOrd="0" presId="urn:microsoft.com/office/officeart/2005/8/layout/gear1"/>
    <dgm:cxn modelId="{A7132F83-5C33-4F00-A21B-2F01BF9DFB00}" type="presParOf" srcId="{B98013ED-59AE-4DD5-A645-5367921FC870}" destId="{2D9ED7BE-4020-4D24-B312-2D2D14937D9F}" srcOrd="11" destOrd="0" presId="urn:microsoft.com/office/officeart/2005/8/layout/gear1"/>
    <dgm:cxn modelId="{BD2933A0-C74B-4B57-A77B-238CC6BD6FF4}" type="presParOf" srcId="{B98013ED-59AE-4DD5-A645-5367921FC870}" destId="{F3BD2593-7D20-4616-A90F-13EB68A2BCC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7B673-894A-416A-9DEE-D3B05C8D3D4C}" type="doc">
      <dgm:prSet loTypeId="urn:microsoft.com/office/officeart/2005/8/layout/chevron1" loCatId="process" qsTypeId="urn:microsoft.com/office/officeart/2005/8/quickstyle/simple1" qsCatId="simple" csTypeId="urn:microsoft.com/office/officeart/2005/8/colors/colorful2" csCatId="colorful" phldr="1"/>
      <dgm:spPr/>
    </dgm:pt>
    <dgm:pt modelId="{C34DE9F9-B5B7-480F-87E8-C01CF4F3F947}">
      <dgm:prSet phldrT="[Text]" custT="1"/>
      <dgm:spPr>
        <a:solidFill>
          <a:schemeClr val="bg1">
            <a:lumMod val="9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Auslösende, erschwerende oder verlängernde Bedingungen</a:t>
          </a:r>
          <a:endParaRPr lang="de-DE" sz="1200" b="1" baseline="0" dirty="0">
            <a:solidFill>
              <a:schemeClr val="tx1">
                <a:lumMod val="65000"/>
                <a:lumOff val="35000"/>
              </a:schemeClr>
            </a:solidFill>
            <a:latin typeface="Calibri" pitchFamily="34" charset="0"/>
            <a:cs typeface="Arial" pitchFamily="34" charset="0"/>
          </a:endParaRPr>
        </a:p>
      </dgm:t>
    </dgm:pt>
    <dgm:pt modelId="{3300A84F-7D25-4907-8C89-6D75B2BE965C}" type="parTrans" cxnId="{CAFAD7C5-9DD4-4BB7-A485-44790403838F}">
      <dgm:prSet/>
      <dgm:spPr/>
      <dgm:t>
        <a:bodyPr/>
        <a:lstStyle/>
        <a:p>
          <a:endParaRPr lang="de-DE" sz="1200" b="1"/>
        </a:p>
      </dgm:t>
    </dgm:pt>
    <dgm:pt modelId="{B365C06A-7D62-4A9C-B926-E072797C633F}" type="sibTrans" cxnId="{CAFAD7C5-9DD4-4BB7-A485-44790403838F}">
      <dgm:prSet/>
      <dgm:spPr/>
      <dgm:t>
        <a:bodyPr/>
        <a:lstStyle/>
        <a:p>
          <a:endParaRPr lang="de-DE" sz="1200" b="1"/>
        </a:p>
      </dgm:t>
    </dgm:pt>
    <dgm:pt modelId="{79EBB708-61F0-48C2-A51A-65227DE49DEF}">
      <dgm:prSet phldrT="[Text]" custT="1"/>
      <dgm:spPr>
        <a:solidFill>
          <a:schemeClr val="bg1">
            <a:lumMod val="8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Erkrankung und Arbeitsunfähigkeit von mehr als 6 Wochen im Jahr</a:t>
          </a:r>
        </a:p>
      </dgm:t>
    </dgm:pt>
    <dgm:pt modelId="{6F5BB837-4842-4C13-A4A4-986014CE12B2}" type="parTrans" cxnId="{CAABF14F-8DD8-4C36-911A-BEA7657802F4}">
      <dgm:prSet/>
      <dgm:spPr/>
      <dgm:t>
        <a:bodyPr/>
        <a:lstStyle/>
        <a:p>
          <a:endParaRPr lang="de-DE" sz="1200" b="1"/>
        </a:p>
      </dgm:t>
    </dgm:pt>
    <dgm:pt modelId="{E67ECEAB-E42A-4789-B927-6C6677ED2089}" type="sibTrans" cxnId="{CAABF14F-8DD8-4C36-911A-BEA7657802F4}">
      <dgm:prSet/>
      <dgm:spPr/>
      <dgm:t>
        <a:bodyPr/>
        <a:lstStyle/>
        <a:p>
          <a:endParaRPr lang="de-DE" sz="1200" b="1"/>
        </a:p>
      </dgm:t>
    </dgm:pt>
    <dgm:pt modelId="{29DCC6BE-FB1E-4CCB-9A2E-039ACB83EB0A}">
      <dgm:prSet phldrT="[Text]" custT="1"/>
      <dgm:spPr>
        <a:solidFill>
          <a:schemeClr val="bg1">
            <a:lumMod val="7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Maßnahmen des BEM</a:t>
          </a:r>
        </a:p>
      </dgm:t>
    </dgm:pt>
    <dgm:pt modelId="{E43A6C54-C3D7-49C1-855F-9D90C105C2A2}" type="parTrans" cxnId="{D2DF0615-0A5F-4580-BB29-576B7C4E6FD5}">
      <dgm:prSet/>
      <dgm:spPr/>
      <dgm:t>
        <a:bodyPr/>
        <a:lstStyle/>
        <a:p>
          <a:endParaRPr lang="de-DE" sz="1200" b="1"/>
        </a:p>
      </dgm:t>
    </dgm:pt>
    <dgm:pt modelId="{399A8B8D-DC4A-401E-9514-0F3E38CF5D6C}" type="sibTrans" cxnId="{D2DF0615-0A5F-4580-BB29-576B7C4E6FD5}">
      <dgm:prSet/>
      <dgm:spPr/>
      <dgm:t>
        <a:bodyPr/>
        <a:lstStyle/>
        <a:p>
          <a:endParaRPr lang="de-DE" sz="1200" b="1"/>
        </a:p>
      </dgm:t>
    </dgm:pt>
    <dgm:pt modelId="{4E201D47-034D-4294-989C-3F2C3CFAF58C}">
      <dgm:prSet phldrT="[Text]" custT="1"/>
      <dgm:spPr>
        <a:solidFill>
          <a:schemeClr val="bg1">
            <a:lumMod val="7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Effekte</a:t>
          </a:r>
        </a:p>
      </dgm:t>
    </dgm:pt>
    <dgm:pt modelId="{283810FA-C5E2-4F12-93C9-FADAEBADB787}" type="parTrans" cxnId="{9350E1DE-2127-4A5A-A200-2E7FB3A50B5E}">
      <dgm:prSet/>
      <dgm:spPr/>
      <dgm:t>
        <a:bodyPr/>
        <a:lstStyle/>
        <a:p>
          <a:endParaRPr lang="de-DE" sz="1200" b="1"/>
        </a:p>
      </dgm:t>
    </dgm:pt>
    <dgm:pt modelId="{D23D79E2-A32A-4518-B92D-BE361AEC950C}" type="sibTrans" cxnId="{9350E1DE-2127-4A5A-A200-2E7FB3A50B5E}">
      <dgm:prSet/>
      <dgm:spPr/>
      <dgm:t>
        <a:bodyPr/>
        <a:lstStyle/>
        <a:p>
          <a:endParaRPr lang="de-DE" sz="1200" b="1"/>
        </a:p>
      </dgm:t>
    </dgm:pt>
    <dgm:pt modelId="{48E16FBD-4437-4402-8CD7-2ECC1373C05C}" type="pres">
      <dgm:prSet presAssocID="{FAD7B673-894A-416A-9DEE-D3B05C8D3D4C}" presName="Name0" presStyleCnt="0">
        <dgm:presLayoutVars>
          <dgm:dir/>
          <dgm:animLvl val="lvl"/>
          <dgm:resizeHandles val="exact"/>
        </dgm:presLayoutVars>
      </dgm:prSet>
      <dgm:spPr/>
    </dgm:pt>
    <dgm:pt modelId="{7F3AA0CB-D3BD-47B0-ACC0-7D6959C24FC6}" type="pres">
      <dgm:prSet presAssocID="{C34DE9F9-B5B7-480F-87E8-C01CF4F3F947}" presName="parTxOnly" presStyleLbl="node1" presStyleIdx="0" presStyleCnt="4">
        <dgm:presLayoutVars>
          <dgm:chMax val="0"/>
          <dgm:chPref val="0"/>
          <dgm:bulletEnabled val="1"/>
        </dgm:presLayoutVars>
      </dgm:prSet>
      <dgm:spPr/>
      <dgm:t>
        <a:bodyPr/>
        <a:lstStyle/>
        <a:p>
          <a:endParaRPr lang="de-DE"/>
        </a:p>
      </dgm:t>
    </dgm:pt>
    <dgm:pt modelId="{6099E8B3-D679-47F8-8FFA-B05BDA89FBCE}" type="pres">
      <dgm:prSet presAssocID="{B365C06A-7D62-4A9C-B926-E072797C633F}" presName="parTxOnlySpace" presStyleCnt="0"/>
      <dgm:spPr/>
    </dgm:pt>
    <dgm:pt modelId="{80BE1233-CA3C-4C77-BA6B-5F35AA35BC5A}" type="pres">
      <dgm:prSet presAssocID="{79EBB708-61F0-48C2-A51A-65227DE49DEF}" presName="parTxOnly" presStyleLbl="node1" presStyleIdx="1" presStyleCnt="4">
        <dgm:presLayoutVars>
          <dgm:chMax val="0"/>
          <dgm:chPref val="0"/>
          <dgm:bulletEnabled val="1"/>
        </dgm:presLayoutVars>
      </dgm:prSet>
      <dgm:spPr/>
      <dgm:t>
        <a:bodyPr/>
        <a:lstStyle/>
        <a:p>
          <a:endParaRPr lang="de-DE"/>
        </a:p>
      </dgm:t>
    </dgm:pt>
    <dgm:pt modelId="{3724816B-7DDF-45C8-B9EC-5AFE34A282A8}" type="pres">
      <dgm:prSet presAssocID="{E67ECEAB-E42A-4789-B927-6C6677ED2089}" presName="parTxOnlySpace" presStyleCnt="0"/>
      <dgm:spPr/>
    </dgm:pt>
    <dgm:pt modelId="{88006A0F-494E-40EC-A2BD-E03FA9D8420A}" type="pres">
      <dgm:prSet presAssocID="{29DCC6BE-FB1E-4CCB-9A2E-039ACB83EB0A}" presName="parTxOnly" presStyleLbl="node1" presStyleIdx="2" presStyleCnt="4">
        <dgm:presLayoutVars>
          <dgm:chMax val="0"/>
          <dgm:chPref val="0"/>
          <dgm:bulletEnabled val="1"/>
        </dgm:presLayoutVars>
      </dgm:prSet>
      <dgm:spPr/>
      <dgm:t>
        <a:bodyPr/>
        <a:lstStyle/>
        <a:p>
          <a:endParaRPr lang="de-DE"/>
        </a:p>
      </dgm:t>
    </dgm:pt>
    <dgm:pt modelId="{150858A2-4806-4109-B6C1-102908299A94}" type="pres">
      <dgm:prSet presAssocID="{399A8B8D-DC4A-401E-9514-0F3E38CF5D6C}" presName="parTxOnlySpace" presStyleCnt="0"/>
      <dgm:spPr/>
    </dgm:pt>
    <dgm:pt modelId="{05E37ACC-E976-4D28-808D-A4BD17E84DD7}" type="pres">
      <dgm:prSet presAssocID="{4E201D47-034D-4294-989C-3F2C3CFAF58C}" presName="parTxOnly" presStyleLbl="node1" presStyleIdx="3" presStyleCnt="4">
        <dgm:presLayoutVars>
          <dgm:chMax val="0"/>
          <dgm:chPref val="0"/>
          <dgm:bulletEnabled val="1"/>
        </dgm:presLayoutVars>
      </dgm:prSet>
      <dgm:spPr/>
      <dgm:t>
        <a:bodyPr/>
        <a:lstStyle/>
        <a:p>
          <a:endParaRPr lang="de-DE"/>
        </a:p>
      </dgm:t>
    </dgm:pt>
  </dgm:ptLst>
  <dgm:cxnLst>
    <dgm:cxn modelId="{80FFDF27-9186-4F4D-B744-59EEFC8E4E04}" type="presOf" srcId="{29DCC6BE-FB1E-4CCB-9A2E-039ACB83EB0A}" destId="{88006A0F-494E-40EC-A2BD-E03FA9D8420A}" srcOrd="0" destOrd="0" presId="urn:microsoft.com/office/officeart/2005/8/layout/chevron1"/>
    <dgm:cxn modelId="{E75096FB-2B22-49F6-90C2-F21241CF2A80}" type="presOf" srcId="{FAD7B673-894A-416A-9DEE-D3B05C8D3D4C}" destId="{48E16FBD-4437-4402-8CD7-2ECC1373C05C}" srcOrd="0" destOrd="0" presId="urn:microsoft.com/office/officeart/2005/8/layout/chevron1"/>
    <dgm:cxn modelId="{9350E1DE-2127-4A5A-A200-2E7FB3A50B5E}" srcId="{FAD7B673-894A-416A-9DEE-D3B05C8D3D4C}" destId="{4E201D47-034D-4294-989C-3F2C3CFAF58C}" srcOrd="3" destOrd="0" parTransId="{283810FA-C5E2-4F12-93C9-FADAEBADB787}" sibTransId="{D23D79E2-A32A-4518-B92D-BE361AEC950C}"/>
    <dgm:cxn modelId="{E31D4EB7-0638-48E6-BF5F-937A50E0688D}" type="presOf" srcId="{4E201D47-034D-4294-989C-3F2C3CFAF58C}" destId="{05E37ACC-E976-4D28-808D-A4BD17E84DD7}" srcOrd="0" destOrd="0" presId="urn:microsoft.com/office/officeart/2005/8/layout/chevron1"/>
    <dgm:cxn modelId="{D8D1010E-6BDA-4826-B171-AEF41B6C5368}" type="presOf" srcId="{C34DE9F9-B5B7-480F-87E8-C01CF4F3F947}" destId="{7F3AA0CB-D3BD-47B0-ACC0-7D6959C24FC6}" srcOrd="0" destOrd="0" presId="urn:microsoft.com/office/officeart/2005/8/layout/chevron1"/>
    <dgm:cxn modelId="{CAFAD7C5-9DD4-4BB7-A485-44790403838F}" srcId="{FAD7B673-894A-416A-9DEE-D3B05C8D3D4C}" destId="{C34DE9F9-B5B7-480F-87E8-C01CF4F3F947}" srcOrd="0" destOrd="0" parTransId="{3300A84F-7D25-4907-8C89-6D75B2BE965C}" sibTransId="{B365C06A-7D62-4A9C-B926-E072797C633F}"/>
    <dgm:cxn modelId="{D2DF0615-0A5F-4580-BB29-576B7C4E6FD5}" srcId="{FAD7B673-894A-416A-9DEE-D3B05C8D3D4C}" destId="{29DCC6BE-FB1E-4CCB-9A2E-039ACB83EB0A}" srcOrd="2" destOrd="0" parTransId="{E43A6C54-C3D7-49C1-855F-9D90C105C2A2}" sibTransId="{399A8B8D-DC4A-401E-9514-0F3E38CF5D6C}"/>
    <dgm:cxn modelId="{D84A00B0-9335-4453-80D3-6938190577B0}" type="presOf" srcId="{79EBB708-61F0-48C2-A51A-65227DE49DEF}" destId="{80BE1233-CA3C-4C77-BA6B-5F35AA35BC5A}" srcOrd="0" destOrd="0" presId="urn:microsoft.com/office/officeart/2005/8/layout/chevron1"/>
    <dgm:cxn modelId="{CAABF14F-8DD8-4C36-911A-BEA7657802F4}" srcId="{FAD7B673-894A-416A-9DEE-D3B05C8D3D4C}" destId="{79EBB708-61F0-48C2-A51A-65227DE49DEF}" srcOrd="1" destOrd="0" parTransId="{6F5BB837-4842-4C13-A4A4-986014CE12B2}" sibTransId="{E67ECEAB-E42A-4789-B927-6C6677ED2089}"/>
    <dgm:cxn modelId="{B59D7487-2A2D-4F61-BA31-B618297A7B9C}" type="presParOf" srcId="{48E16FBD-4437-4402-8CD7-2ECC1373C05C}" destId="{7F3AA0CB-D3BD-47B0-ACC0-7D6959C24FC6}" srcOrd="0" destOrd="0" presId="urn:microsoft.com/office/officeart/2005/8/layout/chevron1"/>
    <dgm:cxn modelId="{70BA90E0-CA5B-4790-B315-D0AA81EDD485}" type="presParOf" srcId="{48E16FBD-4437-4402-8CD7-2ECC1373C05C}" destId="{6099E8B3-D679-47F8-8FFA-B05BDA89FBCE}" srcOrd="1" destOrd="0" presId="urn:microsoft.com/office/officeart/2005/8/layout/chevron1"/>
    <dgm:cxn modelId="{154E7A45-D991-4388-91F3-0677BE2C97DD}" type="presParOf" srcId="{48E16FBD-4437-4402-8CD7-2ECC1373C05C}" destId="{80BE1233-CA3C-4C77-BA6B-5F35AA35BC5A}" srcOrd="2" destOrd="0" presId="urn:microsoft.com/office/officeart/2005/8/layout/chevron1"/>
    <dgm:cxn modelId="{FDFB750A-BBE3-4EAC-90C8-E1B66738F426}" type="presParOf" srcId="{48E16FBD-4437-4402-8CD7-2ECC1373C05C}" destId="{3724816B-7DDF-45C8-B9EC-5AFE34A282A8}" srcOrd="3" destOrd="0" presId="urn:microsoft.com/office/officeart/2005/8/layout/chevron1"/>
    <dgm:cxn modelId="{F71401A4-AA68-4879-9EAD-DB1D4F883061}" type="presParOf" srcId="{48E16FBD-4437-4402-8CD7-2ECC1373C05C}" destId="{88006A0F-494E-40EC-A2BD-E03FA9D8420A}" srcOrd="4" destOrd="0" presId="urn:microsoft.com/office/officeart/2005/8/layout/chevron1"/>
    <dgm:cxn modelId="{2F37444A-4D0A-48CB-9385-CB60890FFD3F}" type="presParOf" srcId="{48E16FBD-4437-4402-8CD7-2ECC1373C05C}" destId="{150858A2-4806-4109-B6C1-102908299A94}" srcOrd="5" destOrd="0" presId="urn:microsoft.com/office/officeart/2005/8/layout/chevron1"/>
    <dgm:cxn modelId="{70869B85-51C5-4308-BF4A-CE98057F4A8E}" type="presParOf" srcId="{48E16FBD-4437-4402-8CD7-2ECC1373C05C}" destId="{05E37ACC-E976-4D28-808D-A4BD17E84DD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21700-D42F-47E6-906B-B3125DC85285}">
      <dsp:nvSpPr>
        <dsp:cNvPr id="0" name=""/>
        <dsp:cNvSpPr/>
      </dsp:nvSpPr>
      <dsp:spPr>
        <a:xfrm>
          <a:off x="3888424" y="2304258"/>
          <a:ext cx="2114302" cy="2095481"/>
        </a:xfrm>
        <a:prstGeom prst="ellipse">
          <a:avLst/>
        </a:prstGeom>
        <a:solidFill>
          <a:schemeClr val="bg1">
            <a:lumMod val="75000"/>
          </a:scheme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solidFill>
                <a:schemeClr val="bg1"/>
              </a:solidFill>
              <a:latin typeface="+mj-lt"/>
              <a:cs typeface="Arial" pitchFamily="34" charset="0"/>
            </a:rPr>
            <a:t>Betriebliche </a:t>
          </a:r>
          <a:r>
            <a:rPr lang="de-DE" sz="1200" kern="1200" dirty="0" smtClean="0">
              <a:solidFill>
                <a:schemeClr val="bg1"/>
              </a:solidFill>
              <a:latin typeface="+mj-lt"/>
              <a:cs typeface="Arial" pitchFamily="34" charset="0"/>
            </a:rPr>
            <a:t>Gesundheitsförderung</a:t>
          </a:r>
          <a:endParaRPr lang="de-DE" sz="1200" kern="1200" dirty="0" smtClean="0">
            <a:solidFill>
              <a:schemeClr val="bg1"/>
            </a:solidFill>
            <a:latin typeface="+mj-lt"/>
            <a:cs typeface="Arial" pitchFamily="34" charset="0"/>
          </a:endParaRPr>
        </a:p>
      </dsp:txBody>
      <dsp:txXfrm>
        <a:off x="4198056" y="2611134"/>
        <a:ext cx="1495038" cy="1481729"/>
      </dsp:txXfrm>
    </dsp:sp>
    <dsp:sp modelId="{84FC4C5E-10D7-4B64-A2DA-472BD21F8920}">
      <dsp:nvSpPr>
        <dsp:cNvPr id="0" name=""/>
        <dsp:cNvSpPr/>
      </dsp:nvSpPr>
      <dsp:spPr>
        <a:xfrm>
          <a:off x="845247" y="2174068"/>
          <a:ext cx="2395110" cy="2395110"/>
        </a:xfrm>
        <a:prstGeom prst="ellipse">
          <a:avLst/>
        </a:prstGeom>
        <a:solidFill>
          <a:srgbClr val="FDD205">
            <a:alpha val="80000"/>
          </a:srgb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7F7F7F"/>
              </a:solidFill>
              <a:latin typeface="+mj-lt"/>
              <a:cs typeface="Arial" pitchFamily="34" charset="0"/>
            </a:rPr>
            <a:t>Betriebliche Suchtprävention</a:t>
          </a:r>
          <a:endParaRPr lang="de-DE" sz="1400" kern="1200" dirty="0">
            <a:solidFill>
              <a:srgbClr val="7F7F7F"/>
            </a:solidFill>
            <a:latin typeface="+mj-lt"/>
          </a:endParaRPr>
        </a:p>
      </dsp:txBody>
      <dsp:txXfrm>
        <a:off x="1196003" y="2524824"/>
        <a:ext cx="1693598" cy="1693598"/>
      </dsp:txXfrm>
    </dsp:sp>
    <dsp:sp modelId="{5214974C-CD44-48B4-A7D0-DA53E2E05A39}">
      <dsp:nvSpPr>
        <dsp:cNvPr id="0" name=""/>
        <dsp:cNvSpPr/>
      </dsp:nvSpPr>
      <dsp:spPr>
        <a:xfrm rot="20700000">
          <a:off x="2439074" y="402459"/>
          <a:ext cx="2117270" cy="2117270"/>
        </a:xfrm>
        <a:prstGeom prst="ellipse">
          <a:avLst/>
        </a:prstGeom>
        <a:solidFill>
          <a:srgbClr val="7F7F7F">
            <a:alpha val="80000"/>
          </a:srgb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mj-lt"/>
              <a:cs typeface="Arial" pitchFamily="34" charset="0"/>
            </a:rPr>
            <a:t>Betriebliches Eingliederungs-management </a:t>
          </a:r>
        </a:p>
      </dsp:txBody>
      <dsp:txXfrm rot="-20700000">
        <a:off x="2903454" y="866839"/>
        <a:ext cx="1188511" cy="1188511"/>
      </dsp:txXfrm>
    </dsp:sp>
    <dsp:sp modelId="{05C51241-8448-4810-9DA6-E2B273D7CE64}">
      <dsp:nvSpPr>
        <dsp:cNvPr id="0" name=""/>
        <dsp:cNvSpPr/>
      </dsp:nvSpPr>
      <dsp:spPr>
        <a:xfrm rot="1532567">
          <a:off x="3963627" y="2108982"/>
          <a:ext cx="2537722" cy="2650467"/>
        </a:xfrm>
        <a:prstGeom prst="circularArrow">
          <a:avLst>
            <a:gd name="adj1" fmla="val 4688"/>
            <a:gd name="adj2" fmla="val 299029"/>
            <a:gd name="adj3" fmla="val 2524458"/>
            <a:gd name="adj4" fmla="val 15843527"/>
            <a:gd name="adj5" fmla="val 5469"/>
          </a:avLst>
        </a:prstGeom>
        <a:solidFill>
          <a:srgbClr val="FDD205"/>
        </a:solidFill>
        <a:ln>
          <a:noFill/>
        </a:ln>
        <a:effectLst/>
      </dsp:spPr>
      <dsp:style>
        <a:lnRef idx="0">
          <a:scrgbClr r="0" g="0" b="0"/>
        </a:lnRef>
        <a:fillRef idx="1">
          <a:scrgbClr r="0" g="0" b="0"/>
        </a:fillRef>
        <a:effectRef idx="0">
          <a:scrgbClr r="0" g="0" b="0"/>
        </a:effectRef>
        <a:fontRef idx="minor">
          <a:schemeClr val="lt1"/>
        </a:fontRef>
      </dsp:style>
    </dsp:sp>
    <dsp:sp modelId="{2D9ED7BE-4020-4D24-B312-2D2D14937D9F}">
      <dsp:nvSpPr>
        <dsp:cNvPr id="0" name=""/>
        <dsp:cNvSpPr/>
      </dsp:nvSpPr>
      <dsp:spPr>
        <a:xfrm>
          <a:off x="435163" y="1872196"/>
          <a:ext cx="2337136" cy="2337136"/>
        </a:xfrm>
        <a:prstGeom prst="leftCircularArrow">
          <a:avLst>
            <a:gd name="adj1" fmla="val 6452"/>
            <a:gd name="adj2" fmla="val 429999"/>
            <a:gd name="adj3" fmla="val 10489124"/>
            <a:gd name="adj4" fmla="val 14837806"/>
            <a:gd name="adj5" fmla="val 7527"/>
          </a:avLst>
        </a:prstGeom>
        <a:solidFill>
          <a:srgbClr val="7F7F7F"/>
        </a:solidFill>
        <a:ln>
          <a:noFill/>
        </a:ln>
        <a:effectLst/>
      </dsp:spPr>
      <dsp:style>
        <a:lnRef idx="0">
          <a:scrgbClr r="0" g="0" b="0"/>
        </a:lnRef>
        <a:fillRef idx="1">
          <a:scrgbClr r="0" g="0" b="0"/>
        </a:fillRef>
        <a:effectRef idx="0">
          <a:scrgbClr r="0" g="0" b="0"/>
        </a:effectRef>
        <a:fontRef idx="minor">
          <a:schemeClr val="lt1"/>
        </a:fontRef>
      </dsp:style>
    </dsp:sp>
    <dsp:sp modelId="{F3BD2593-7D20-4616-A90F-13EB68A2BCC4}">
      <dsp:nvSpPr>
        <dsp:cNvPr id="0" name=""/>
        <dsp:cNvSpPr/>
      </dsp:nvSpPr>
      <dsp:spPr>
        <a:xfrm>
          <a:off x="1908223" y="106273"/>
          <a:ext cx="2519929" cy="2519903"/>
        </a:xfrm>
        <a:prstGeom prst="circularArrow">
          <a:avLst>
            <a:gd name="adj1" fmla="val 5984"/>
            <a:gd name="adj2" fmla="val 394124"/>
            <a:gd name="adj3" fmla="val 13313824"/>
            <a:gd name="adj4" fmla="val 10508221"/>
            <a:gd name="adj5" fmla="val 6981"/>
          </a:avLst>
        </a:prstGeom>
        <a:solidFill>
          <a:srgbClr val="FDD20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AA0CB-D3BD-47B0-ACC0-7D6959C24FC6}">
      <dsp:nvSpPr>
        <dsp:cNvPr id="0" name=""/>
        <dsp:cNvSpPr/>
      </dsp:nvSpPr>
      <dsp:spPr>
        <a:xfrm>
          <a:off x="4008" y="325442"/>
          <a:ext cx="2333227" cy="933291"/>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Auslösende, erschwerende oder verlängernde Bedingungen</a:t>
          </a:r>
          <a:endParaRPr lang="de-DE" sz="1200" b="1" kern="1200" baseline="0" dirty="0">
            <a:solidFill>
              <a:schemeClr val="tx1">
                <a:lumMod val="65000"/>
                <a:lumOff val="35000"/>
              </a:schemeClr>
            </a:solidFill>
            <a:latin typeface="Calibri" pitchFamily="34" charset="0"/>
            <a:cs typeface="Arial" pitchFamily="34" charset="0"/>
          </a:endParaRPr>
        </a:p>
      </dsp:txBody>
      <dsp:txXfrm>
        <a:off x="470654" y="325442"/>
        <a:ext cx="1399936" cy="933291"/>
      </dsp:txXfrm>
    </dsp:sp>
    <dsp:sp modelId="{80BE1233-CA3C-4C77-BA6B-5F35AA35BC5A}">
      <dsp:nvSpPr>
        <dsp:cNvPr id="0" name=""/>
        <dsp:cNvSpPr/>
      </dsp:nvSpPr>
      <dsp:spPr>
        <a:xfrm>
          <a:off x="2103913" y="325442"/>
          <a:ext cx="2333227" cy="933291"/>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Erkrankung und Arbeitsunfähigkeit von mehr als 6 Wochen im Jahr</a:t>
          </a:r>
        </a:p>
      </dsp:txBody>
      <dsp:txXfrm>
        <a:off x="2570559" y="325442"/>
        <a:ext cx="1399936" cy="933291"/>
      </dsp:txXfrm>
    </dsp:sp>
    <dsp:sp modelId="{88006A0F-494E-40EC-A2BD-E03FA9D8420A}">
      <dsp:nvSpPr>
        <dsp:cNvPr id="0" name=""/>
        <dsp:cNvSpPr/>
      </dsp:nvSpPr>
      <dsp:spPr>
        <a:xfrm>
          <a:off x="4203818" y="325442"/>
          <a:ext cx="2333227" cy="933291"/>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Maßnahmen des BEM</a:t>
          </a:r>
        </a:p>
      </dsp:txBody>
      <dsp:txXfrm>
        <a:off x="4670464" y="325442"/>
        <a:ext cx="1399936" cy="933291"/>
      </dsp:txXfrm>
    </dsp:sp>
    <dsp:sp modelId="{05E37ACC-E976-4D28-808D-A4BD17E84DD7}">
      <dsp:nvSpPr>
        <dsp:cNvPr id="0" name=""/>
        <dsp:cNvSpPr/>
      </dsp:nvSpPr>
      <dsp:spPr>
        <a:xfrm>
          <a:off x="6303723" y="325442"/>
          <a:ext cx="2333227" cy="933291"/>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Effekte</a:t>
          </a:r>
        </a:p>
      </dsp:txBody>
      <dsp:txXfrm>
        <a:off x="6770369" y="325442"/>
        <a:ext cx="1399936" cy="93329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0.01089</cdr:y>
    </cdr:from>
    <cdr:to>
      <cdr:x>0.75688</cdr:x>
      <cdr:y>0.4441</cdr:y>
    </cdr:to>
    <cdr:sp macro="" textlink="">
      <cdr:nvSpPr>
        <cdr:cNvPr id="2" name="Textfeld 1"/>
        <cdr:cNvSpPr txBox="1"/>
      </cdr:nvSpPr>
      <cdr:spPr>
        <a:xfrm xmlns:a="http://schemas.openxmlformats.org/drawingml/2006/main">
          <a:off x="-467544" y="53423"/>
          <a:ext cx="5940660" cy="21242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200" b="1" dirty="0" smtClean="0">
              <a:solidFill>
                <a:schemeClr val="tx1">
                  <a:lumMod val="50000"/>
                  <a:lumOff val="50000"/>
                </a:schemeClr>
              </a:solidFill>
            </a:rPr>
            <a:t>Mit steigendem Alter nehmen die Langzeit-AU-Fälle und -Tage kontinuierlich zu. </a:t>
          </a:r>
          <a:br>
            <a:rPr lang="de-DE" sz="1200" b="1" dirty="0" smtClean="0">
              <a:solidFill>
                <a:schemeClr val="tx1">
                  <a:lumMod val="50000"/>
                  <a:lumOff val="50000"/>
                </a:schemeClr>
              </a:solidFill>
            </a:rPr>
          </a:br>
          <a:r>
            <a:rPr lang="de-DE" sz="1200" b="1" dirty="0" smtClean="0">
              <a:solidFill>
                <a:schemeClr val="tx1">
                  <a:lumMod val="50000"/>
                  <a:lumOff val="50000"/>
                </a:schemeClr>
              </a:solidFill>
            </a:rPr>
            <a:t>Dabei bestehen nur marginale Unterschiede zwischen den Geschlechtern kontinuierlich zu.</a:t>
          </a:r>
          <a:endParaRPr lang="de-DE" sz="1200" b="1" dirty="0">
            <a:solidFill>
              <a:schemeClr val="tx1">
                <a:lumMod val="50000"/>
                <a:lumOff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0.11061</cdr:x>
      <cdr:y>0.24805</cdr:y>
    </cdr:from>
    <cdr:to>
      <cdr:x>0.21495</cdr:x>
      <cdr:y>0.34677</cdr:y>
    </cdr:to>
    <cdr:sp macro="" textlink="">
      <cdr:nvSpPr>
        <cdr:cNvPr id="2" name="Textfeld 1"/>
        <cdr:cNvSpPr txBox="1"/>
      </cdr:nvSpPr>
      <cdr:spPr>
        <a:xfrm xmlns:a="http://schemas.openxmlformats.org/drawingml/2006/main">
          <a:off x="852234" y="1107418"/>
          <a:ext cx="803950" cy="440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200" b="1" dirty="0">
              <a:solidFill>
                <a:schemeClr val="tx1">
                  <a:lumMod val="50000"/>
                  <a:lumOff val="50000"/>
                </a:schemeClr>
              </a:solidFill>
              <a:latin typeface="+mj-lt"/>
              <a:cs typeface="Arial" pitchFamily="34" charset="0"/>
            </a:rPr>
            <a:t>AU-Fälle</a:t>
          </a:r>
        </a:p>
      </cdr:txBody>
    </cdr:sp>
  </cdr:relSizeAnchor>
  <cdr:relSizeAnchor xmlns:cdr="http://schemas.openxmlformats.org/drawingml/2006/chartDrawing">
    <cdr:from>
      <cdr:x>0.80086</cdr:x>
      <cdr:y>0.25627</cdr:y>
    </cdr:from>
    <cdr:to>
      <cdr:x>0.99065</cdr:x>
      <cdr:y>0.46774</cdr:y>
    </cdr:to>
    <cdr:sp macro="" textlink="">
      <cdr:nvSpPr>
        <cdr:cNvPr id="6" name="Textfeld 1"/>
        <cdr:cNvSpPr txBox="1"/>
      </cdr:nvSpPr>
      <cdr:spPr>
        <a:xfrm xmlns:a="http://schemas.openxmlformats.org/drawingml/2006/main">
          <a:off x="6170510" y="1144116"/>
          <a:ext cx="1462337" cy="9441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b="1" dirty="0">
              <a:solidFill>
                <a:schemeClr val="tx1">
                  <a:lumMod val="50000"/>
                  <a:lumOff val="50000"/>
                </a:schemeClr>
              </a:solidFill>
              <a:latin typeface="+mj-lt"/>
              <a:cs typeface="Arial" pitchFamily="34" charset="0"/>
            </a:rPr>
            <a:t>AU-Tage</a:t>
          </a:r>
        </a:p>
      </cdr:txBody>
    </cdr:sp>
  </cdr:relSizeAnchor>
</c:userShapes>
</file>

<file path=ppt/drawings/drawing3.xml><?xml version="1.0" encoding="utf-8"?>
<c:userShapes xmlns:c="http://schemas.openxmlformats.org/drawingml/2006/chart">
  <cdr:relSizeAnchor xmlns:cdr="http://schemas.openxmlformats.org/drawingml/2006/chartDrawing">
    <cdr:from>
      <cdr:x>0.26718</cdr:x>
      <cdr:y>0.01418</cdr:y>
    </cdr:from>
    <cdr:to>
      <cdr:x>0.33942</cdr:x>
      <cdr:y>0.06613</cdr:y>
    </cdr:to>
    <cdr:sp macro="" textlink="">
      <cdr:nvSpPr>
        <cdr:cNvPr id="2" name="Textfeld 1"/>
        <cdr:cNvSpPr txBox="1"/>
      </cdr:nvSpPr>
      <cdr:spPr>
        <a:xfrm xmlns:a="http://schemas.openxmlformats.org/drawingml/2006/main">
          <a:off x="2520280" y="72008"/>
          <a:ext cx="681443" cy="2637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200" b="1" dirty="0">
              <a:solidFill>
                <a:srgbClr val="7F7F7F"/>
              </a:solidFill>
              <a:latin typeface="+mj-lt"/>
              <a:cs typeface="Arial" pitchFamily="34" charset="0"/>
            </a:rPr>
            <a:t>AU-Fälle</a:t>
          </a:r>
        </a:p>
      </cdr:txBody>
    </cdr:sp>
  </cdr:relSizeAnchor>
  <cdr:relSizeAnchor xmlns:cdr="http://schemas.openxmlformats.org/drawingml/2006/chartDrawing">
    <cdr:from>
      <cdr:x>0.8626</cdr:x>
      <cdr:y>0.02837</cdr:y>
    </cdr:from>
    <cdr:to>
      <cdr:x>0.96373</cdr:x>
      <cdr:y>0.12</cdr:y>
    </cdr:to>
    <cdr:sp macro="" textlink="">
      <cdr:nvSpPr>
        <cdr:cNvPr id="6" name="Textfeld 1"/>
        <cdr:cNvSpPr txBox="1"/>
      </cdr:nvSpPr>
      <cdr:spPr>
        <a:xfrm xmlns:a="http://schemas.openxmlformats.org/drawingml/2006/main">
          <a:off x="7213606" y="127679"/>
          <a:ext cx="845672" cy="412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b="1" dirty="0">
              <a:solidFill>
                <a:srgbClr val="7F7F7F"/>
              </a:solidFill>
              <a:latin typeface="+mj-lt"/>
              <a:cs typeface="Arial" pitchFamily="34" charset="0"/>
            </a:rPr>
            <a:t>AU-Tage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2"/>
            <a:ext cx="2946400" cy="495300"/>
          </a:xfrm>
          <a:prstGeom prst="rect">
            <a:avLst/>
          </a:prstGeom>
          <a:noFill/>
          <a:ln w="9525">
            <a:noFill/>
            <a:miter lim="800000"/>
            <a:headEnd/>
            <a:tailEnd/>
          </a:ln>
          <a:effectLst/>
        </p:spPr>
        <p:txBody>
          <a:bodyPr vert="horz" wrap="square" lIns="91533" tIns="45765" rIns="91533" bIns="45765" numCol="1" anchor="t" anchorCtr="0" compatLnSpc="1">
            <a:prstTxWarp prst="textNoShape">
              <a:avLst/>
            </a:prstTxWarp>
          </a:bodyPr>
          <a:lstStyle>
            <a:lvl1pPr>
              <a:defRPr sz="1200">
                <a:cs typeface="+mn-cs"/>
              </a:defRPr>
            </a:lvl1pPr>
          </a:lstStyle>
          <a:p>
            <a:pPr>
              <a:defRPr/>
            </a:pPr>
            <a:endParaRPr lang="de-DE"/>
          </a:p>
        </p:txBody>
      </p:sp>
      <p:sp>
        <p:nvSpPr>
          <p:cNvPr id="70659" name="Rectangle 3"/>
          <p:cNvSpPr>
            <a:spLocks noGrp="1" noChangeArrowheads="1"/>
          </p:cNvSpPr>
          <p:nvPr>
            <p:ph type="dt" sz="quarter" idx="1"/>
          </p:nvPr>
        </p:nvSpPr>
        <p:spPr bwMode="auto">
          <a:xfrm>
            <a:off x="3849689" y="2"/>
            <a:ext cx="2946400" cy="495300"/>
          </a:xfrm>
          <a:prstGeom prst="rect">
            <a:avLst/>
          </a:prstGeom>
          <a:noFill/>
          <a:ln w="9525">
            <a:noFill/>
            <a:miter lim="800000"/>
            <a:headEnd/>
            <a:tailEnd/>
          </a:ln>
          <a:effectLst/>
        </p:spPr>
        <p:txBody>
          <a:bodyPr vert="horz" wrap="square" lIns="91533" tIns="45765" rIns="91533" bIns="45765" numCol="1" anchor="t" anchorCtr="0" compatLnSpc="1">
            <a:prstTxWarp prst="textNoShape">
              <a:avLst/>
            </a:prstTxWarp>
          </a:bodyPr>
          <a:lstStyle>
            <a:lvl1pPr algn="r">
              <a:defRPr sz="1200">
                <a:cs typeface="+mn-cs"/>
              </a:defRPr>
            </a:lvl1pPr>
          </a:lstStyle>
          <a:p>
            <a:pPr>
              <a:defRPr/>
            </a:pPr>
            <a:endParaRPr lang="de-DE"/>
          </a:p>
        </p:txBody>
      </p:sp>
      <p:sp>
        <p:nvSpPr>
          <p:cNvPr id="7066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1533" tIns="45765" rIns="91533" bIns="45765" numCol="1" anchor="b" anchorCtr="0" compatLnSpc="1">
            <a:prstTxWarp prst="textNoShape">
              <a:avLst/>
            </a:prstTxWarp>
          </a:bodyPr>
          <a:lstStyle>
            <a:lvl1pPr>
              <a:defRPr sz="1200">
                <a:cs typeface="+mn-cs"/>
              </a:defRPr>
            </a:lvl1pPr>
          </a:lstStyle>
          <a:p>
            <a:pPr>
              <a:defRPr/>
            </a:pPr>
            <a:endParaRPr lang="de-DE"/>
          </a:p>
        </p:txBody>
      </p:sp>
      <p:sp>
        <p:nvSpPr>
          <p:cNvPr id="70661" name="Rectangle 5"/>
          <p:cNvSpPr>
            <a:spLocks noGrp="1" noChangeArrowheads="1"/>
          </p:cNvSpPr>
          <p:nvPr>
            <p:ph type="sldNum" sz="quarter" idx="3"/>
          </p:nvPr>
        </p:nvSpPr>
        <p:spPr bwMode="auto">
          <a:xfrm>
            <a:off x="3849689" y="9429750"/>
            <a:ext cx="2946400" cy="495300"/>
          </a:xfrm>
          <a:prstGeom prst="rect">
            <a:avLst/>
          </a:prstGeom>
          <a:noFill/>
          <a:ln w="9525">
            <a:noFill/>
            <a:miter lim="800000"/>
            <a:headEnd/>
            <a:tailEnd/>
          </a:ln>
          <a:effectLst/>
        </p:spPr>
        <p:txBody>
          <a:bodyPr vert="horz" wrap="square" lIns="91533" tIns="45765" rIns="91533" bIns="45765" numCol="1" anchor="b" anchorCtr="0" compatLnSpc="1">
            <a:prstTxWarp prst="textNoShape">
              <a:avLst/>
            </a:prstTxWarp>
          </a:bodyPr>
          <a:lstStyle>
            <a:lvl1pPr algn="r">
              <a:defRPr sz="1200">
                <a:cs typeface="+mn-cs"/>
              </a:defRPr>
            </a:lvl1pPr>
          </a:lstStyle>
          <a:p>
            <a:pPr>
              <a:defRPr/>
            </a:pPr>
            <a:fld id="{3E6B9C43-E517-42B7-9B3F-8D2326D69137}" type="slidenum">
              <a:rPr lang="de-DE"/>
              <a:pPr>
                <a:defRPr/>
              </a:pPr>
              <a:t>‹Nr.›</a:t>
            </a:fld>
            <a:endParaRPr lang="de-DE"/>
          </a:p>
        </p:txBody>
      </p:sp>
    </p:spTree>
    <p:extLst>
      <p:ext uri="{BB962C8B-B14F-4D97-AF65-F5344CB8AC3E}">
        <p14:creationId xmlns:p14="http://schemas.microsoft.com/office/powerpoint/2010/main" val="1234414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6400" cy="495300"/>
          </a:xfrm>
          <a:prstGeom prst="rect">
            <a:avLst/>
          </a:prstGeom>
        </p:spPr>
        <p:txBody>
          <a:bodyPr vert="horz" lIns="91533" tIns="45765" rIns="91533" bIns="45765"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49689" y="2"/>
            <a:ext cx="2946400" cy="495300"/>
          </a:xfrm>
          <a:prstGeom prst="rect">
            <a:avLst/>
          </a:prstGeom>
        </p:spPr>
        <p:txBody>
          <a:bodyPr vert="horz" lIns="91533" tIns="45765" rIns="91533" bIns="45765" rtlCol="0"/>
          <a:lstStyle>
            <a:lvl1pPr algn="r">
              <a:defRPr sz="1200">
                <a:cs typeface="+mn-cs"/>
              </a:defRPr>
            </a:lvl1pPr>
          </a:lstStyle>
          <a:p>
            <a:pPr>
              <a:defRPr/>
            </a:pPr>
            <a:fld id="{C8154EFB-6C60-4488-B710-F48073C39E9C}" type="datetimeFigureOut">
              <a:rPr lang="de-DE"/>
              <a:pPr>
                <a:defRPr/>
              </a:pPr>
              <a:t>14.02.2021</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33" tIns="45765" rIns="91533" bIns="45765" rtlCol="0" anchor="ctr"/>
          <a:lstStyle/>
          <a:p>
            <a:pPr lvl="0"/>
            <a:endParaRPr lang="de-DE" noProof="0" smtClean="0"/>
          </a:p>
        </p:txBody>
      </p:sp>
      <p:sp>
        <p:nvSpPr>
          <p:cNvPr id="5" name="Notizenplatzhalter 4"/>
          <p:cNvSpPr>
            <a:spLocks noGrp="1"/>
          </p:cNvSpPr>
          <p:nvPr>
            <p:ph type="body" sz="quarter" idx="3"/>
          </p:nvPr>
        </p:nvSpPr>
        <p:spPr>
          <a:xfrm>
            <a:off x="679453" y="4714876"/>
            <a:ext cx="5438775" cy="4465638"/>
          </a:xfrm>
          <a:prstGeom prst="rect">
            <a:avLst/>
          </a:prstGeom>
        </p:spPr>
        <p:txBody>
          <a:bodyPr vert="horz" lIns="91533" tIns="45765" rIns="91533" bIns="45765"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6" name="Fußzeilenplatzhalter 5"/>
          <p:cNvSpPr>
            <a:spLocks noGrp="1"/>
          </p:cNvSpPr>
          <p:nvPr>
            <p:ph type="ftr" sz="quarter" idx="4"/>
          </p:nvPr>
        </p:nvSpPr>
        <p:spPr>
          <a:xfrm>
            <a:off x="0" y="9429750"/>
            <a:ext cx="2946400" cy="495300"/>
          </a:xfrm>
          <a:prstGeom prst="rect">
            <a:avLst/>
          </a:prstGeom>
        </p:spPr>
        <p:txBody>
          <a:bodyPr vert="horz" lIns="91533" tIns="45765" rIns="91533" bIns="45765"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49689" y="9429750"/>
            <a:ext cx="2946400" cy="495300"/>
          </a:xfrm>
          <a:prstGeom prst="rect">
            <a:avLst/>
          </a:prstGeom>
        </p:spPr>
        <p:txBody>
          <a:bodyPr vert="horz" lIns="91533" tIns="45765" rIns="91533" bIns="45765" rtlCol="0" anchor="b"/>
          <a:lstStyle>
            <a:lvl1pPr algn="r">
              <a:defRPr sz="1200">
                <a:cs typeface="+mn-cs"/>
              </a:defRPr>
            </a:lvl1pPr>
          </a:lstStyle>
          <a:p>
            <a:pPr>
              <a:defRPr/>
            </a:pPr>
            <a:fld id="{C55A552A-AAD8-4EE4-928B-2D307D9E2D16}" type="slidenum">
              <a:rPr lang="de-DE"/>
              <a:pPr>
                <a:defRPr/>
              </a:pPr>
              <a:t>‹Nr.›</a:t>
            </a:fld>
            <a:endParaRPr lang="de-DE"/>
          </a:p>
        </p:txBody>
      </p:sp>
    </p:spTree>
    <p:extLst>
      <p:ext uri="{BB962C8B-B14F-4D97-AF65-F5344CB8AC3E}">
        <p14:creationId xmlns:p14="http://schemas.microsoft.com/office/powerpoint/2010/main" val="4054749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5A552A-AAD8-4EE4-928B-2D307D9E2D16}" type="slidenum">
              <a:rPr lang="de-DE" smtClean="0"/>
              <a:pPr>
                <a:defRPr/>
              </a:pPr>
              <a:t>10</a:t>
            </a:fld>
            <a:endParaRPr lang="de-DE"/>
          </a:p>
        </p:txBody>
      </p:sp>
    </p:spTree>
    <p:extLst>
      <p:ext uri="{BB962C8B-B14F-4D97-AF65-F5344CB8AC3E}">
        <p14:creationId xmlns:p14="http://schemas.microsoft.com/office/powerpoint/2010/main" val="21065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14</a:t>
            </a:fld>
            <a:endParaRPr lang="de-DE"/>
          </a:p>
        </p:txBody>
      </p:sp>
    </p:spTree>
    <p:extLst>
      <p:ext uri="{BB962C8B-B14F-4D97-AF65-F5344CB8AC3E}">
        <p14:creationId xmlns:p14="http://schemas.microsoft.com/office/powerpoint/2010/main" val="41527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Es hat keine rechtlichen Auswirkungen, wenn die betroffene Person mit der Durchführung eines BEM nicht einverstanden ist und dieses ablehnt. Stimmt der Arbeitnehmer trotz ordnungsgemäßer Aufklärung nicht zu, ist das Unterlassen eines BEM „kündigungsneutral” (BAG, Urteil vom 24.03.2011 – 2 AZR 170/10).</a:t>
            </a:r>
          </a:p>
          <a:p>
            <a:endParaRPr lang="de-DE" dirty="0"/>
          </a:p>
        </p:txBody>
      </p:sp>
      <p:sp>
        <p:nvSpPr>
          <p:cNvPr id="4" name="Foliennummernplatzhalter 3"/>
          <p:cNvSpPr>
            <a:spLocks noGrp="1"/>
          </p:cNvSpPr>
          <p:nvPr>
            <p:ph type="sldNum" sz="quarter" idx="10"/>
          </p:nvPr>
        </p:nvSpPr>
        <p:spPr/>
        <p:txBody>
          <a:bodyPr/>
          <a:lstStyle/>
          <a:p>
            <a:pPr>
              <a:defRPr/>
            </a:pPr>
            <a:fld id="{C55A552A-AAD8-4EE4-928B-2D307D9E2D16}" type="slidenum">
              <a:rPr lang="de-DE" smtClean="0"/>
              <a:pPr>
                <a:defRPr/>
              </a:pPr>
              <a:t>24</a:t>
            </a:fld>
            <a:endParaRPr lang="de-DE"/>
          </a:p>
        </p:txBody>
      </p:sp>
    </p:spTree>
    <p:extLst>
      <p:ext uri="{BB962C8B-B14F-4D97-AF65-F5344CB8AC3E}">
        <p14:creationId xmlns:p14="http://schemas.microsoft.com/office/powerpoint/2010/main" val="157369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sp>
        <p:nvSpPr>
          <p:cNvPr id="4" name="Rechteck 3"/>
          <p:cNvSpPr/>
          <p:nvPr userDrawn="1"/>
        </p:nvSpPr>
        <p:spPr>
          <a:xfrm>
            <a:off x="0" y="0"/>
            <a:ext cx="9144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971550" y="3206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7"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FDD6FEED-B590-49C6-A850-6DB82D715AC0}"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1"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 y="4476750"/>
            <a:ext cx="2795588" cy="197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857657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CAD9302-8BA4-46DC-8FDE-F1D028160C3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0" name="Inhaltsplatzhalter 2"/>
          <p:cNvSpPr>
            <a:spLocks noGrp="1"/>
          </p:cNvSpPr>
          <p:nvPr>
            <p:ph idx="13"/>
          </p:nvPr>
        </p:nvSpPr>
        <p:spPr>
          <a:xfrm>
            <a:off x="179512" y="1988840"/>
            <a:ext cx="8784976" cy="3024336"/>
          </a:xfrm>
        </p:spPr>
        <p:txBody>
          <a:bodyPr lIns="360000"/>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Inhaltsplatzhalter 2"/>
          <p:cNvSpPr>
            <a:spLocks noGrp="1"/>
          </p:cNvSpPr>
          <p:nvPr>
            <p:ph idx="1"/>
          </p:nvPr>
        </p:nvSpPr>
        <p:spPr>
          <a:xfrm>
            <a:off x="6314604" y="5280185"/>
            <a:ext cx="2304256" cy="834132"/>
          </a:xfrm>
          <a:ln w="28575">
            <a:noFill/>
            <a:prstDash val="sysDot"/>
          </a:ln>
        </p:spPr>
        <p:txBody>
          <a:bodyPr>
            <a:normAutofit/>
          </a:bodyPr>
          <a:lstStyle>
            <a:lvl1pPr marL="0" indent="0" algn="ctr">
              <a:buClr>
                <a:srgbClr val="FDD205"/>
              </a:buClr>
              <a:buFontTx/>
              <a:buNone/>
              <a:defRPr sz="1600" b="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2"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664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Diagramm 12"/>
          <p:cNvGraphicFramePr>
            <a:graphicFrameLocks/>
          </p:cNvGraphicFramePr>
          <p:nvPr/>
        </p:nvGraphicFramePr>
        <p:xfrm>
          <a:off x="200025" y="2009775"/>
          <a:ext cx="8743950" cy="4494213"/>
        </p:xfrm>
        <a:graphic>
          <a:graphicData uri="http://schemas.openxmlformats.org/presentationml/2006/ole">
            <mc:AlternateContent xmlns:mc="http://schemas.openxmlformats.org/markup-compatibility/2006">
              <mc:Choice xmlns:v="urn:schemas-microsoft-com:vml" Requires="v">
                <p:oleObj spid="_x0000_s1053" r:id="rId4" imgW="8742422" imgH="4493141" progId="Excel.Chart.8">
                  <p:embed/>
                </p:oleObj>
              </mc:Choice>
              <mc:Fallback>
                <p:oleObj r:id="rId4" imgW="8742422" imgH="449314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009775"/>
                        <a:ext cx="8743950"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8E94E995-DFFE-4A30-9F4F-C6D1A0BC4C1D}"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6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Diagramm 12"/>
          <p:cNvGraphicFramePr>
            <a:graphicFrameLocks/>
          </p:cNvGraphicFramePr>
          <p:nvPr/>
        </p:nvGraphicFramePr>
        <p:xfrm>
          <a:off x="452438" y="2989263"/>
          <a:ext cx="8331200" cy="3254375"/>
        </p:xfrm>
        <a:graphic>
          <a:graphicData uri="http://schemas.openxmlformats.org/presentationml/2006/ole">
            <mc:AlternateContent xmlns:mc="http://schemas.openxmlformats.org/markup-compatibility/2006">
              <mc:Choice xmlns:v="urn:schemas-microsoft-com:vml" Requires="v">
                <p:oleObj spid="_x0000_s2077" r:id="rId4" imgW="8333954" imgH="3255546" progId="Excel.Chart.8">
                  <p:embed/>
                </p:oleObj>
              </mc:Choice>
              <mc:Fallback>
                <p:oleObj r:id="rId4" imgW="8333954" imgH="325554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989263"/>
                        <a:ext cx="8331200" cy="325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8026357E-0C2C-4FF4-8388-5514447E6B50}"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678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D067AF1-235A-4CBC-A522-9D2B8702C28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9"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96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el 1"/>
          <p:cNvSpPr txBox="1">
            <a:spLocks/>
          </p:cNvSpPr>
          <p:nvPr userDrawn="1"/>
        </p:nvSpPr>
        <p:spPr>
          <a:xfrm>
            <a:off x="611188" y="1304764"/>
            <a:ext cx="7969250" cy="1076848"/>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08BBDD98-311B-4F16-A2C8-6485E8538F23}"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611560" y="2381612"/>
            <a:ext cx="7969440" cy="3567668"/>
          </a:xfrm>
          <a:solidFill>
            <a:schemeClr val="bg1">
              <a:lumMod val="50000"/>
              <a:alpha val="95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Inhaltsplatzhalter 2"/>
          <p:cNvSpPr>
            <a:spLocks noGrp="1"/>
          </p:cNvSpPr>
          <p:nvPr>
            <p:ph idx="11"/>
          </p:nvPr>
        </p:nvSpPr>
        <p:spPr>
          <a:xfrm>
            <a:off x="642789" y="1664803"/>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84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hteck 10"/>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B5B1CD44-448C-4568-B3F7-1FE915CA63E2}"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4" name="Gerade Verbindung 13"/>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21" name="Inhaltsplatzhalter 2"/>
          <p:cNvSpPr>
            <a:spLocks noGrp="1"/>
          </p:cNvSpPr>
          <p:nvPr>
            <p:ph idx="10"/>
          </p:nvPr>
        </p:nvSpPr>
        <p:spPr>
          <a:xfrm>
            <a:off x="4645025" y="2893939"/>
            <a:ext cx="3804243" cy="3388214"/>
          </a:xfrm>
        </p:spPr>
        <p:txBody>
          <a:bodyPr/>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Inhaltsplatzhalter 2"/>
          <p:cNvSpPr>
            <a:spLocks noGrp="1"/>
          </p:cNvSpPr>
          <p:nvPr>
            <p:ph idx="11"/>
          </p:nvPr>
        </p:nvSpPr>
        <p:spPr>
          <a:xfrm>
            <a:off x="503238" y="2060822"/>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4" name="Inhaltsplatzhalter 2"/>
          <p:cNvSpPr>
            <a:spLocks noGrp="1"/>
          </p:cNvSpPr>
          <p:nvPr>
            <p:ph idx="12"/>
          </p:nvPr>
        </p:nvSpPr>
        <p:spPr>
          <a:xfrm>
            <a:off x="4644008" y="2060823"/>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5" name="Inhaltsplatzhalter 2"/>
          <p:cNvSpPr>
            <a:spLocks noGrp="1"/>
          </p:cNvSpPr>
          <p:nvPr>
            <p:ph idx="13"/>
          </p:nvPr>
        </p:nvSpPr>
        <p:spPr>
          <a:xfrm>
            <a:off x="519705" y="2903139"/>
            <a:ext cx="3804243" cy="3388214"/>
          </a:xfrm>
        </p:spPr>
        <p:txBody>
          <a:bodyPr/>
          <a:lstStyle>
            <a:lvl1pPr>
              <a:buClr>
                <a:srgbClr val="FDD205"/>
              </a:buClr>
              <a:defRPr sz="2400">
                <a:solidFill>
                  <a:srgbClr val="918F90"/>
                </a:solidFill>
              </a:defRPr>
            </a:lvl1pPr>
            <a:lvl2pPr>
              <a:buClr>
                <a:srgbClr val="FDD205"/>
              </a:buClr>
              <a:defRPr sz="2000">
                <a:solidFill>
                  <a:srgbClr val="918F90"/>
                </a:solidFill>
              </a:defRPr>
            </a:lvl2pPr>
            <a:lvl3pPr>
              <a:buClr>
                <a:srgbClr val="FDD205"/>
              </a:buClr>
              <a:defRPr sz="1800">
                <a:solidFill>
                  <a:srgbClr val="918F90"/>
                </a:solidFill>
              </a:defRPr>
            </a:lvl3pPr>
            <a:lvl4pPr>
              <a:buClr>
                <a:srgbClr val="FDD205"/>
              </a:buClr>
              <a:defRPr sz="1600">
                <a:solidFill>
                  <a:srgbClr val="918F90"/>
                </a:solidFill>
              </a:defRPr>
            </a:lvl4pPr>
            <a:lvl5pPr>
              <a:buClr>
                <a:srgbClr val="FDD205"/>
              </a:buClr>
              <a:defRPr sz="1600">
                <a:solidFill>
                  <a:srgbClr val="918F90"/>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8494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2FA12E42-10DC-4E8C-8C8C-B9D7BA8C2C7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699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chnitts-&#10;überschrift">
    <p:spTree>
      <p:nvGrpSpPr>
        <p:cNvPr id="1" name=""/>
        <p:cNvGrpSpPr/>
        <p:nvPr/>
      </p:nvGrpSpPr>
      <p:grpSpPr>
        <a:xfrm>
          <a:off x="0" y="0"/>
          <a:ext cx="0" cy="0"/>
          <a:chOff x="0" y="0"/>
          <a:chExt cx="0" cy="0"/>
        </a:xfrm>
      </p:grpSpPr>
      <p:sp>
        <p:nvSpPr>
          <p:cNvPr id="7" name="Rechteck 6"/>
          <p:cNvSpPr/>
          <p:nvPr userDrawn="1"/>
        </p:nvSpPr>
        <p:spPr>
          <a:xfrm>
            <a:off x="-1588" y="1052513"/>
            <a:ext cx="9144001"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Untertitel 2"/>
          <p:cNvSpPr txBox="1">
            <a:spLocks/>
          </p:cNvSpPr>
          <p:nvPr userDrawn="1"/>
        </p:nvSpPr>
        <p:spPr bwMode="auto">
          <a:xfrm>
            <a:off x="971550" y="358775"/>
            <a:ext cx="640080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BGM Basics</a:t>
            </a:r>
            <a:endParaRPr lang="de-DE" sz="2400" dirty="0"/>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358775"/>
            <a:ext cx="5349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C:\Users\cynthia\Desktop\transparenz.png"/>
          <p:cNvPicPr>
            <a:picLocks noChangeAspect="1" noChangeArrowheads="1"/>
          </p:cNvPicPr>
          <p:nvPr userDrawn="1"/>
        </p:nvPicPr>
        <p:blipFill>
          <a:blip r:embed="rId4">
            <a:extLst>
              <a:ext uri="{28A0092B-C50C-407E-A947-70E740481C1C}">
                <a14:useLocalDpi xmlns:a14="http://schemas.microsoft.com/office/drawing/2010/main" val="0"/>
              </a:ext>
            </a:extLst>
          </a:blip>
          <a:srcRect r="25642"/>
          <a:stretch>
            <a:fillRect/>
          </a:stretch>
        </p:blipFill>
        <p:spPr bwMode="auto">
          <a:xfrm>
            <a:off x="6659563" y="3573463"/>
            <a:ext cx="2484437" cy="289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hteck 11"/>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2786CB20-7B2A-42E4-B726-C8549521417E}"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20" name="Inhaltsplatzhalter 2"/>
          <p:cNvSpPr>
            <a:spLocks noGrp="1"/>
          </p:cNvSpPr>
          <p:nvPr>
            <p:ph idx="1"/>
          </p:nvPr>
        </p:nvSpPr>
        <p:spPr>
          <a:xfrm>
            <a:off x="39553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1" name="Inhaltsplatzhalter 2"/>
          <p:cNvSpPr>
            <a:spLocks noGrp="1"/>
          </p:cNvSpPr>
          <p:nvPr>
            <p:ph idx="10"/>
          </p:nvPr>
        </p:nvSpPr>
        <p:spPr>
          <a:xfrm>
            <a:off x="507605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8" name="Inhaltsplatzhalter 2"/>
          <p:cNvSpPr>
            <a:spLocks noGrp="1"/>
          </p:cNvSpPr>
          <p:nvPr>
            <p:ph idx="11"/>
          </p:nvPr>
        </p:nvSpPr>
        <p:spPr>
          <a:xfrm>
            <a:off x="39553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9" name="Inhaltsplatzhalter 2"/>
          <p:cNvSpPr>
            <a:spLocks noGrp="1"/>
          </p:cNvSpPr>
          <p:nvPr>
            <p:ph idx="12"/>
          </p:nvPr>
        </p:nvSpPr>
        <p:spPr>
          <a:xfrm>
            <a:off x="507605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Tree>
    <p:extLst>
      <p:ext uri="{BB962C8B-B14F-4D97-AF65-F5344CB8AC3E}">
        <p14:creationId xmlns:p14="http://schemas.microsoft.com/office/powerpoint/2010/main" val="35319219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bwMode="auto">
          <a:xfrm>
            <a:off x="881590" y="188640"/>
            <a:ext cx="254656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6043" y="233645"/>
            <a:ext cx="341115" cy="383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7" name="Textfeld 16"/>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572024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sp>
        <p:nvSpPr>
          <p:cNvPr id="4" name="Rechteck 3"/>
          <p:cNvSpPr/>
          <p:nvPr userDrawn="1"/>
        </p:nvSpPr>
        <p:spPr>
          <a:xfrm>
            <a:off x="0" y="0"/>
            <a:ext cx="9144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971550" y="3206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7"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DA2299A4-86D3-4231-812F-73B72D5BC6EC}"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1"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 y="4476750"/>
            <a:ext cx="2795588" cy="197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685445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4465638"/>
            <a:ext cx="2808287" cy="198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BBB74439-521F-48D1-8458-56AC58A05DBF}"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8" name="Untertitel 2"/>
          <p:cNvSpPr txBox="1">
            <a:spLocks/>
          </p:cNvSpPr>
          <p:nvPr userDrawn="1"/>
        </p:nvSpPr>
        <p:spPr bwMode="auto">
          <a:xfrm>
            <a:off x="971550" y="3206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9"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itel 1"/>
          <p:cNvSpPr>
            <a:spLocks noGrp="1"/>
          </p:cNvSpPr>
          <p:nvPr>
            <p:ph type="ctrTitle"/>
          </p:nvPr>
        </p:nvSpPr>
        <p:spPr>
          <a:xfrm>
            <a:off x="0" y="2751063"/>
            <a:ext cx="7772400" cy="1470025"/>
          </a:xfrm>
          <a:solidFill>
            <a:schemeClr val="bg1"/>
          </a:solidFill>
        </p:spPr>
        <p:txBody>
          <a:bodyPr lIns="360000">
            <a:normAutofit/>
          </a:bodyPr>
          <a:lstStyle>
            <a:lvl1pPr algn="l">
              <a:defRPr sz="3200">
                <a:solidFill>
                  <a:srgbClr val="918F90"/>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2544433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6"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6E247C0-5959-47AA-A578-1302FA8F36C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0" name="Grafik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43650" y="4149725"/>
            <a:ext cx="3052763"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3" name="Grafik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333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4" name="Picture 2" descr="C:\Worx_Stefan\Projekte\zone35\BKK_Bilddatenbank\DVD_01\42-21583446.jpg"/>
          <p:cNvPicPr>
            <a:picLocks noChangeAspect="1" noChangeArrowheads="1"/>
          </p:cNvPicPr>
          <p:nvPr userDrawn="1"/>
        </p:nvPicPr>
        <p:blipFill>
          <a:blip r:embed="rId2">
            <a:extLst>
              <a:ext uri="{28A0092B-C50C-407E-A947-70E740481C1C}">
                <a14:useLocalDpi xmlns:a14="http://schemas.microsoft.com/office/drawing/2010/main" val="0"/>
              </a:ext>
            </a:extLst>
          </a:blip>
          <a:srcRect b="3246"/>
          <a:stretch>
            <a:fillRect/>
          </a:stretch>
        </p:blipFill>
        <p:spPr bwMode="auto">
          <a:xfrm>
            <a:off x="0" y="692150"/>
            <a:ext cx="9144000" cy="590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rafik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61F9599-4D05-4CEC-A345-DF08A72553F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3" name="Gerade Verbindung 12"/>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1" name="Inhaltsplatzhalter 2"/>
          <p:cNvSpPr>
            <a:spLocks noGrp="1"/>
          </p:cNvSpPr>
          <p:nvPr>
            <p:ph idx="11"/>
          </p:nvPr>
        </p:nvSpPr>
        <p:spPr>
          <a:xfrm>
            <a:off x="395536" y="2132856"/>
            <a:ext cx="6387648" cy="601573"/>
          </a:xfrm>
          <a:solidFill>
            <a:srgbClr val="FDD205">
              <a:alpha val="90000"/>
            </a:srgbClr>
          </a:solidFill>
        </p:spPr>
        <p:txBody>
          <a:bodyPr lIns="360000" tIns="144000">
            <a:noAutofit/>
          </a:bodyPr>
          <a:lstStyle>
            <a:lvl1pPr marL="0" indent="0">
              <a:buClr>
                <a:srgbClr val="FDD205"/>
              </a:buClr>
              <a:buFontTx/>
              <a:buNone/>
              <a:defRPr sz="24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Inhaltsplatzhalter 2"/>
          <p:cNvSpPr>
            <a:spLocks noGrp="1"/>
          </p:cNvSpPr>
          <p:nvPr>
            <p:ph idx="1"/>
          </p:nvPr>
        </p:nvSpPr>
        <p:spPr>
          <a:xfrm>
            <a:off x="395536" y="2734430"/>
            <a:ext cx="6387648" cy="1918708"/>
          </a:xfrm>
          <a:solidFill>
            <a:schemeClr val="bg1">
              <a:lumMod val="50000"/>
              <a:alpha val="90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179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5" name="Rechteck 4"/>
          <p:cNvSpPr/>
          <p:nvPr userDrawn="1"/>
        </p:nvSpPr>
        <p:spPr>
          <a:xfrm>
            <a:off x="4932363" y="696913"/>
            <a:ext cx="4211637" cy="590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de-DE"/>
          </a:p>
        </p:txBody>
      </p: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DC2B9E22-5292-4655-B629-3AD44352E111}"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7"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Bildplatzhalter 2"/>
          <p:cNvSpPr>
            <a:spLocks noGrp="1"/>
          </p:cNvSpPr>
          <p:nvPr>
            <p:ph type="pic" sz="quarter" idx="11"/>
          </p:nvPr>
        </p:nvSpPr>
        <p:spPr>
          <a:xfrm>
            <a:off x="732292" y="1052736"/>
            <a:ext cx="3335651" cy="4176464"/>
          </a:xfrm>
        </p:spPr>
        <p:txBody>
          <a:bodyPr rtlCol="0">
            <a:normAutofit/>
          </a:bodyPr>
          <a:lstStyle/>
          <a:p>
            <a:pPr lvl="0"/>
            <a:endParaRPr lang="de-DE" noProof="0"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004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4" name="Picture 2" descr="C:\Users\cynthia\Desktop\A9R7A9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1341438"/>
            <a:ext cx="3976688" cy="377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8D4ACB1-CFF9-4117-90F9-84E180F7CBF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0"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834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4" name="Gerade Verbindung 3"/>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505B48C4-4340-4241-843B-D726C4A3A83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8"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63914"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Bildplatzhalter 2"/>
          <p:cNvSpPr>
            <a:spLocks noGrp="1"/>
          </p:cNvSpPr>
          <p:nvPr>
            <p:ph type="pic" sz="quarter" idx="11"/>
          </p:nvPr>
        </p:nvSpPr>
        <p:spPr>
          <a:xfrm>
            <a:off x="4932040" y="714648"/>
            <a:ext cx="4211960" cy="5905500"/>
          </a:xfrm>
        </p:spPr>
        <p:txBody>
          <a:bodyPr rtlCol="0">
            <a:normAutofit/>
          </a:bodyPr>
          <a:lstStyle/>
          <a:p>
            <a:pPr lvl="0"/>
            <a:endParaRPr lang="de-DE" noProof="0"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6896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757238" y="225425"/>
            <a:ext cx="14382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7"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48652F0A-FED0-4C1B-9FD0-08AE9138560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 name="Bildplatzhalter 2"/>
          <p:cNvSpPr>
            <a:spLocks noGrp="1"/>
          </p:cNvSpPr>
          <p:nvPr>
            <p:ph type="pic" sz="quarter" idx="11"/>
          </p:nvPr>
        </p:nvSpPr>
        <p:spPr>
          <a:xfrm>
            <a:off x="0" y="714648"/>
            <a:ext cx="9144000" cy="5905500"/>
          </a:xfrm>
        </p:spPr>
        <p:txBody>
          <a:bodyPr rtlCol="0">
            <a:normAutofit/>
          </a:bodyPr>
          <a:lstStyle/>
          <a:p>
            <a:pPr lvl="0"/>
            <a:endParaRPr lang="de-DE" noProof="0" dirty="0"/>
          </a:p>
        </p:txBody>
      </p:sp>
      <p:sp>
        <p:nvSpPr>
          <p:cNvPr id="13" name="Inhaltsplatzhalter 2"/>
          <p:cNvSpPr>
            <a:spLocks noGrp="1"/>
          </p:cNvSpPr>
          <p:nvPr>
            <p:ph idx="1"/>
          </p:nvPr>
        </p:nvSpPr>
        <p:spPr>
          <a:xfrm>
            <a:off x="971600" y="1340768"/>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5" name="Inhaltsplatzhalter 2"/>
          <p:cNvSpPr>
            <a:spLocks noGrp="1"/>
          </p:cNvSpPr>
          <p:nvPr>
            <p:ph idx="10"/>
          </p:nvPr>
        </p:nvSpPr>
        <p:spPr>
          <a:xfrm>
            <a:off x="3134097" y="1907643"/>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Tree>
    <p:extLst>
      <p:ext uri="{BB962C8B-B14F-4D97-AF65-F5344CB8AC3E}">
        <p14:creationId xmlns:p14="http://schemas.microsoft.com/office/powerpoint/2010/main" val="258823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9E105-52D0-4AFE-822B-C37BE8CCCE37}" type="datetimeFigureOut">
              <a:rPr lang="de-DE"/>
              <a:pPr>
                <a:defRPr/>
              </a:pPr>
              <a:t>14.02.2021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96B48E-AA7F-47E8-B812-B312EA24AD4F}" type="slidenum">
              <a:rPr lang="de-DE"/>
              <a:pPr>
                <a:defRPr/>
              </a:pPr>
              <a:t>‹Nr.›</a:t>
            </a:fld>
            <a:endParaRPr lang="de-DE"/>
          </a:p>
        </p:txBody>
      </p:sp>
    </p:spTree>
    <p:extLst>
      <p:ext uri="{BB962C8B-B14F-4D97-AF65-F5344CB8AC3E}">
        <p14:creationId xmlns:p14="http://schemas.microsoft.com/office/powerpoint/2010/main" val="266894989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5" r:id="rId15"/>
    <p:sldLayoutId id="2147484336" r:id="rId16"/>
    <p:sldLayoutId id="2147484337" r:id="rId17"/>
    <p:sldLayoutId id="2147484338"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forschung.deutsche-rentenversicherung.de/ForschPortalWeb/contentAction.do?key=main_stat_rente&amp;chmenu=ispvwNavEntriesByHierarchy321" TargetMode="External"/><Relationship Id="rId3" Type="http://schemas.openxmlformats.org/officeDocument/2006/relationships/hyperlink" Target="http://www.integrationsaemter.de/publikationen/65c/index.html" TargetMode="External"/><Relationship Id="rId7" Type="http://schemas.openxmlformats.org/officeDocument/2006/relationships/hyperlink" Target="http://www.bpb.de/nachschlagen/zahlen-und-fakten/soziale-situation-in-deutschland/147368/themengrafik-demografischer-wandel" TargetMode="External"/><Relationship Id="rId2" Type="http://schemas.openxmlformats.org/officeDocument/2006/relationships/hyperlink" Target="http://www.integrationsaemter.de/publikationen/65c/index.htm" TargetMode="External"/><Relationship Id="rId1" Type="http://schemas.openxmlformats.org/officeDocument/2006/relationships/slideLayout" Target="../slideLayouts/slideLayout16.xml"/><Relationship Id="rId6" Type="http://schemas.openxmlformats.org/officeDocument/2006/relationships/hyperlink" Target="http://www.baua.de/de/Informationen-fuer-die-Praxis/Statistiken/Suga/Suga_content.html" TargetMode="External"/><Relationship Id="rId5" Type="http://schemas.openxmlformats.org/officeDocument/2006/relationships/hyperlink" Target="http://www.bkk-dachverband.de/publikationen/bkk-gesundheitsreport" TargetMode="External"/><Relationship Id="rId10" Type="http://schemas.openxmlformats.org/officeDocument/2006/relationships/hyperlink" Target="http://www.boeckler.de/6299.htm?produkt=HBS-005072&amp;chunk=1" TargetMode="External"/><Relationship Id="rId4" Type="http://schemas.openxmlformats.org/officeDocument/2006/relationships/hyperlink" Target="http://integrationmanagement.eu/" TargetMode="External"/><Relationship Id="rId9" Type="http://schemas.openxmlformats.org/officeDocument/2006/relationships/hyperlink" Target="https://www.lwl.org/@@afiles/36107998/handlungsempfehlung_bem.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destatis.de/DE/Publikationen/StatistischesJahrbuch/StatistischesJahrbuch2015.pdf;jsessionid=311FEB311914572C2CDD5EF99FB82C00.cae4?__blob=publicationFile" TargetMode="External"/><Relationship Id="rId2" Type="http://schemas.openxmlformats.org/officeDocument/2006/relationships/hyperlink" Target="http://www.bmas.de/DE/Service/Publikationen/f374-forschungsbericht.html" TargetMode="External"/><Relationship Id="rId1" Type="http://schemas.openxmlformats.org/officeDocument/2006/relationships/slideLayout" Target="../slideLayouts/slideLayout16.xml"/><Relationship Id="rId4" Type="http://schemas.openxmlformats.org/officeDocument/2006/relationships/hyperlink" Target="https://www.destatis.de/DE/Publikationen/Thematisch/Gesundheit/BehinderteMenschen/SozialSchwerbehinderteKB5227101119004.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gdalena\Desktop\Works\Projekte\Kunde\BKK\BEM\42-252775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57" t="7896" r="2722" b="19489"/>
          <a:stretch/>
        </p:blipFill>
        <p:spPr bwMode="auto">
          <a:xfrm flipH="1">
            <a:off x="0" y="1025237"/>
            <a:ext cx="9144000" cy="55695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ctrTitle"/>
          </p:nvPr>
        </p:nvSpPr>
        <p:spPr/>
        <p:txBody>
          <a:bodyPr>
            <a:noAutofit/>
          </a:bodyPr>
          <a:lstStyle/>
          <a:p>
            <a:r>
              <a:rPr lang="de-DE" sz="2500" dirty="0"/>
              <a:t>Betriebliches Eingliederungsmanagement (</a:t>
            </a:r>
            <a:r>
              <a:rPr lang="de-DE" sz="2500" dirty="0" smtClean="0"/>
              <a:t>BEM) </a:t>
            </a:r>
            <a:r>
              <a:rPr lang="de-DE" sz="2500" dirty="0"/>
              <a:t>z</a:t>
            </a:r>
            <a:r>
              <a:rPr lang="de-DE" sz="2500" dirty="0" smtClean="0"/>
              <a:t>ur </a:t>
            </a:r>
            <a:r>
              <a:rPr lang="de-DE" sz="2500" dirty="0"/>
              <a:t>Sicherung der Erwerbs- und Beschäftigungsfähigkeit</a:t>
            </a:r>
          </a:p>
        </p:txBody>
      </p:sp>
    </p:spTree>
    <p:extLst>
      <p:ext uri="{BB962C8B-B14F-4D97-AF65-F5344CB8AC3E}">
        <p14:creationId xmlns:p14="http://schemas.microsoft.com/office/powerpoint/2010/main" val="312405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500" dirty="0"/>
              <a:t>Arbeitsunfähigkeit nach Altersgruppen</a:t>
            </a:r>
          </a:p>
        </p:txBody>
      </p:sp>
      <p:graphicFrame>
        <p:nvGraphicFramePr>
          <p:cNvPr id="4" name="Diagramm 3"/>
          <p:cNvGraphicFramePr>
            <a:graphicFrameLocks noGrp="1"/>
          </p:cNvGraphicFramePr>
          <p:nvPr>
            <p:extLst>
              <p:ext uri="{D42A27DB-BD31-4B8C-83A1-F6EECF244321}">
                <p14:modId xmlns:p14="http://schemas.microsoft.com/office/powerpoint/2010/main" val="1764562147"/>
              </p:ext>
            </p:extLst>
          </p:nvPr>
        </p:nvGraphicFramePr>
        <p:xfrm>
          <a:off x="467544" y="1592796"/>
          <a:ext cx="8064896" cy="48389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a:xfrm>
            <a:off x="467544" y="6316318"/>
            <a:ext cx="4572000" cy="230832"/>
          </a:xfrm>
          <a:prstGeom prst="rect">
            <a:avLst/>
          </a:prstGeom>
        </p:spPr>
        <p:txBody>
          <a:bodyPr>
            <a:spAutoFit/>
          </a:bodyPr>
          <a:lstStyle/>
          <a:p>
            <a:pPr eaLnBrk="1" hangingPunct="1">
              <a:buSzPct val="100000"/>
              <a:buFont typeface="Times New Roman" pitchFamily="18" charset="0"/>
              <a:buNone/>
            </a:pPr>
            <a:r>
              <a:rPr lang="de-DE" sz="900" b="1" dirty="0">
                <a:solidFill>
                  <a:schemeClr val="bg1">
                    <a:lumMod val="50000"/>
                  </a:schemeClr>
                </a:solidFill>
                <a:latin typeface="+mn-lt"/>
              </a:rPr>
              <a:t>Quelle: </a:t>
            </a:r>
            <a:r>
              <a:rPr lang="de-DE" sz="900" dirty="0">
                <a:solidFill>
                  <a:schemeClr val="bg1">
                    <a:lumMod val="50000"/>
                  </a:schemeClr>
                </a:solidFill>
                <a:latin typeface="+mn-lt"/>
              </a:rPr>
              <a:t>BKK DV 2015, S. 170; AU = Arbeitsunfähigkeit</a:t>
            </a:r>
          </a:p>
        </p:txBody>
      </p:sp>
    </p:spTree>
    <p:extLst>
      <p:ext uri="{BB962C8B-B14F-4D97-AF65-F5344CB8AC3E}">
        <p14:creationId xmlns:p14="http://schemas.microsoft.com/office/powerpoint/2010/main" val="3802915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000" dirty="0"/>
              <a:t>AU-Tage je Fall nach Diagnosen</a:t>
            </a:r>
          </a:p>
        </p:txBody>
      </p:sp>
      <p:graphicFrame>
        <p:nvGraphicFramePr>
          <p:cNvPr id="4" name="Diagramm 3"/>
          <p:cNvGraphicFramePr>
            <a:graphicFrameLocks noGrp="1"/>
          </p:cNvGraphicFramePr>
          <p:nvPr>
            <p:extLst>
              <p:ext uri="{D42A27DB-BD31-4B8C-83A1-F6EECF244321}">
                <p14:modId xmlns:p14="http://schemas.microsoft.com/office/powerpoint/2010/main" val="3975870871"/>
              </p:ext>
            </p:extLst>
          </p:nvPr>
        </p:nvGraphicFramePr>
        <p:xfrm>
          <a:off x="431540" y="1448780"/>
          <a:ext cx="7848872" cy="4903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251520" y="6236844"/>
            <a:ext cx="7308572" cy="230832"/>
          </a:xfrm>
          <a:prstGeom prst="rect">
            <a:avLst/>
          </a:prstGeom>
          <a:noFill/>
        </p:spPr>
        <p:txBody>
          <a:bodyPr wrap="square" rtlCol="0">
            <a:spAutoFit/>
          </a:bodyPr>
          <a:lstStyle/>
          <a:p>
            <a:pPr eaLnBrk="1" hangingPunct="1">
              <a:buSzPct val="100000"/>
              <a:buFont typeface="Times New Roman" pitchFamily="18" charset="0"/>
              <a:buNone/>
            </a:pPr>
            <a:r>
              <a:rPr lang="de-DE" sz="900" dirty="0">
                <a:solidFill>
                  <a:srgbClr val="918F90"/>
                </a:solidFill>
                <a:latin typeface="+mn-lt"/>
              </a:rPr>
              <a:t>Quelle: </a:t>
            </a:r>
            <a:r>
              <a:rPr lang="de-DE" sz="900" dirty="0">
                <a:solidFill>
                  <a:srgbClr val="7F7F7F"/>
                </a:solidFill>
                <a:latin typeface="+mn-lt"/>
              </a:rPr>
              <a:t>BKK DV 2015, S. 181; AU = Arbeitsunfähigkeit</a:t>
            </a:r>
            <a:endParaRPr lang="de-DE" sz="900" dirty="0">
              <a:latin typeface="+mn-lt"/>
            </a:endParaRPr>
          </a:p>
        </p:txBody>
      </p:sp>
    </p:spTree>
    <p:extLst>
      <p:ext uri="{BB962C8B-B14F-4D97-AF65-F5344CB8AC3E}">
        <p14:creationId xmlns:p14="http://schemas.microsoft.com/office/powerpoint/2010/main" val="86834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a:t>Langzeiterkrankungen (AU-Dauer &gt; 6 Wochen) nach Alter und Geschlecht</a:t>
            </a:r>
          </a:p>
        </p:txBody>
      </p:sp>
      <p:graphicFrame>
        <p:nvGraphicFramePr>
          <p:cNvPr id="4" name="Diagramm 3"/>
          <p:cNvGraphicFramePr>
            <a:graphicFrameLocks noGrp="1"/>
          </p:cNvGraphicFramePr>
          <p:nvPr>
            <p:extLst>
              <p:ext uri="{D42A27DB-BD31-4B8C-83A1-F6EECF244321}">
                <p14:modId xmlns:p14="http://schemas.microsoft.com/office/powerpoint/2010/main" val="110072056"/>
              </p:ext>
            </p:extLst>
          </p:nvPr>
        </p:nvGraphicFramePr>
        <p:xfrm>
          <a:off x="539750" y="1808820"/>
          <a:ext cx="8208714" cy="4500500"/>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09320"/>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BKK DV 2015, S. 181; AU = Arbeitsunfähigkeit </a:t>
            </a:r>
            <a:r>
              <a:rPr lang="de-DE" sz="900" dirty="0">
                <a:solidFill>
                  <a:srgbClr val="7F7F7F"/>
                </a:solidFill>
                <a:latin typeface="+mj-lt"/>
              </a:rPr>
              <a:t>	</a:t>
            </a:r>
          </a:p>
        </p:txBody>
      </p:sp>
    </p:spTree>
    <p:extLst>
      <p:ext uri="{BB962C8B-B14F-4D97-AF65-F5344CB8AC3E}">
        <p14:creationId xmlns:p14="http://schemas.microsoft.com/office/powerpoint/2010/main" val="290568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a:t>Langzeiterkrankungen (AU-Dauer &gt; 6 Wochen) nach Diagnose und Geschlecht</a:t>
            </a:r>
          </a:p>
        </p:txBody>
      </p:sp>
      <p:graphicFrame>
        <p:nvGraphicFramePr>
          <p:cNvPr id="4" name="Diagramm 3"/>
          <p:cNvGraphicFramePr>
            <a:graphicFrameLocks noGrp="1"/>
          </p:cNvGraphicFramePr>
          <p:nvPr>
            <p:extLst>
              <p:ext uri="{D42A27DB-BD31-4B8C-83A1-F6EECF244321}">
                <p14:modId xmlns:p14="http://schemas.microsoft.com/office/powerpoint/2010/main" val="3462174715"/>
              </p:ext>
            </p:extLst>
          </p:nvPr>
        </p:nvGraphicFramePr>
        <p:xfrm>
          <a:off x="277273" y="2019957"/>
          <a:ext cx="8589454" cy="4500500"/>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09320"/>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BKK DV 2015, S. 182; AU = Arbeitsunfähigkeit</a:t>
            </a:r>
            <a:r>
              <a:rPr lang="de-DE" sz="900" dirty="0">
                <a:solidFill>
                  <a:srgbClr val="7F7F7F"/>
                </a:solidFill>
                <a:latin typeface="+mj-lt"/>
              </a:rPr>
              <a:t>	</a:t>
            </a:r>
          </a:p>
        </p:txBody>
      </p:sp>
      <p:cxnSp>
        <p:nvCxnSpPr>
          <p:cNvPr id="6" name="Gerade Verbindung 5"/>
          <p:cNvCxnSpPr/>
          <p:nvPr/>
        </p:nvCxnSpPr>
        <p:spPr>
          <a:xfrm>
            <a:off x="2447764" y="2096852"/>
            <a:ext cx="0" cy="406845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1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m 27"/>
          <p:cNvGraphicFramePr/>
          <p:nvPr>
            <p:extLst>
              <p:ext uri="{D42A27DB-BD31-4B8C-83A1-F6EECF244321}">
                <p14:modId xmlns:p14="http://schemas.microsoft.com/office/powerpoint/2010/main" val="1919180559"/>
              </p:ext>
            </p:extLst>
          </p:nvPr>
        </p:nvGraphicFramePr>
        <p:xfrm>
          <a:off x="501598" y="1861371"/>
          <a:ext cx="8153616" cy="4500500"/>
        </p:xfrm>
        <a:graphic>
          <a:graphicData uri="http://schemas.openxmlformats.org/drawingml/2006/chart">
            <c:chart xmlns:c="http://schemas.openxmlformats.org/drawingml/2006/chart" xmlns:r="http://schemas.openxmlformats.org/officeDocument/2006/relationships" r:id="rId3"/>
          </a:graphicData>
        </a:graphic>
      </p:graphicFrame>
      <p:sp>
        <p:nvSpPr>
          <p:cNvPr id="21" name="Untertitel 2"/>
          <p:cNvSpPr txBox="1">
            <a:spLocks/>
          </p:cNvSpPr>
          <p:nvPr/>
        </p:nvSpPr>
        <p:spPr>
          <a:xfrm>
            <a:off x="431540" y="6305262"/>
            <a:ext cx="8497192" cy="25608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777777"/>
                </a:solidFill>
              </a:rPr>
              <a:t>Quelle: </a:t>
            </a:r>
            <a:r>
              <a:rPr lang="de-DE" sz="900" dirty="0">
                <a:solidFill>
                  <a:srgbClr val="777777"/>
                </a:solidFill>
              </a:rPr>
              <a:t>BKK Dachverband </a:t>
            </a:r>
            <a:r>
              <a:rPr lang="de-DE" sz="900" dirty="0" smtClean="0">
                <a:solidFill>
                  <a:srgbClr val="777777"/>
                </a:solidFill>
              </a:rPr>
              <a:t>2015, S. 39 </a:t>
            </a:r>
            <a:endParaRPr lang="de-DE" sz="900" dirty="0">
              <a:solidFill>
                <a:srgbClr val="777777"/>
              </a:solidFill>
            </a:endParaRPr>
          </a:p>
        </p:txBody>
      </p:sp>
      <p:sp>
        <p:nvSpPr>
          <p:cNvPr id="15" name="Titel 1"/>
          <p:cNvSpPr>
            <a:spLocks noGrp="1"/>
          </p:cNvSpPr>
          <p:nvPr>
            <p:ph type="ctrTitle"/>
          </p:nvPr>
        </p:nvSpPr>
        <p:spPr>
          <a:xfrm>
            <a:off x="179512" y="786809"/>
            <a:ext cx="8784976" cy="477053"/>
          </a:xfrm>
        </p:spPr>
        <p:txBody>
          <a:bodyPr/>
          <a:lstStyle/>
          <a:p>
            <a:r>
              <a:rPr lang="de-DE" sz="3000" dirty="0" smtClean="0"/>
              <a:t>Krankheiten mit langer Falldauer</a:t>
            </a:r>
            <a:endParaRPr lang="de-DE" sz="3000" dirty="0"/>
          </a:p>
        </p:txBody>
      </p:sp>
      <p:sp>
        <p:nvSpPr>
          <p:cNvPr id="17" name="Rechteck 16"/>
          <p:cNvSpPr/>
          <p:nvPr/>
        </p:nvSpPr>
        <p:spPr>
          <a:xfrm>
            <a:off x="440600" y="1269050"/>
            <a:ext cx="7920697" cy="338554"/>
          </a:xfrm>
          <a:prstGeom prst="rect">
            <a:avLst/>
          </a:prstGeom>
        </p:spPr>
        <p:txBody>
          <a:bodyPr wrap="square">
            <a:spAutoFit/>
          </a:bodyPr>
          <a:lstStyle/>
          <a:p>
            <a:r>
              <a:rPr lang="de-DE" sz="1600" dirty="0" smtClean="0">
                <a:solidFill>
                  <a:schemeClr val="bg1">
                    <a:lumMod val="50000"/>
                  </a:schemeClr>
                </a:solidFill>
                <a:latin typeface="+mn-lt"/>
                <a:ea typeface="+mn-ea"/>
                <a:cs typeface="+mn-cs"/>
              </a:rPr>
              <a:t>AU-Tage je Fall, ohne Rentner</a:t>
            </a:r>
            <a:endParaRPr lang="de-DE" sz="16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64688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84684"/>
            <a:ext cx="8784976" cy="1008112"/>
          </a:xfrm>
        </p:spPr>
        <p:txBody>
          <a:bodyPr/>
          <a:lstStyle/>
          <a:p>
            <a:r>
              <a:rPr lang="de-DE" sz="3500" dirty="0">
                <a:solidFill>
                  <a:srgbClr val="808080"/>
                </a:solidFill>
                <a:cs typeface="Arial" charset="0"/>
              </a:rPr>
              <a:t>Ursachen der </a:t>
            </a:r>
            <a:r>
              <a:rPr lang="de-DE" sz="3500" dirty="0" smtClean="0">
                <a:solidFill>
                  <a:srgbClr val="808080"/>
                </a:solidFill>
                <a:cs typeface="Arial" charset="0"/>
              </a:rPr>
              <a:t>Frühberentung</a:t>
            </a:r>
            <a:endParaRPr lang="de-DE" sz="3500" dirty="0"/>
          </a:p>
        </p:txBody>
      </p:sp>
      <p:graphicFrame>
        <p:nvGraphicFramePr>
          <p:cNvPr id="4" name="Diagramm 124"/>
          <p:cNvGraphicFramePr>
            <a:graphicFrameLocks/>
          </p:cNvGraphicFramePr>
          <p:nvPr>
            <p:extLst>
              <p:ext uri="{D42A27DB-BD31-4B8C-83A1-F6EECF244321}">
                <p14:modId xmlns:p14="http://schemas.microsoft.com/office/powerpoint/2010/main" val="4166550333"/>
              </p:ext>
            </p:extLst>
          </p:nvPr>
        </p:nvGraphicFramePr>
        <p:xfrm>
          <a:off x="251520" y="1668272"/>
          <a:ext cx="7851581" cy="45469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3"/>
          <p:cNvSpPr txBox="1">
            <a:spLocks noChangeArrowheads="1"/>
          </p:cNvSpPr>
          <p:nvPr/>
        </p:nvSpPr>
        <p:spPr bwMode="auto">
          <a:xfrm>
            <a:off x="431540" y="1412776"/>
            <a:ext cx="521854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de-DE" sz="1200" dirty="0" smtClean="0">
                <a:solidFill>
                  <a:srgbClr val="7F7F7F"/>
                </a:solidFill>
                <a:latin typeface="+mj-lt"/>
              </a:rPr>
              <a:t>Rentenzugänge wegen verminderter Erwerbsfähigkeit, Angaben </a:t>
            </a:r>
            <a:r>
              <a:rPr lang="de-DE" sz="1200" dirty="0">
                <a:solidFill>
                  <a:srgbClr val="7F7F7F"/>
                </a:solidFill>
                <a:latin typeface="+mj-lt"/>
              </a:rPr>
              <a:t>in </a:t>
            </a:r>
            <a:r>
              <a:rPr lang="de-DE" sz="1200" dirty="0" smtClean="0">
                <a:solidFill>
                  <a:srgbClr val="7F7F7F"/>
                </a:solidFill>
                <a:latin typeface="+mj-lt"/>
              </a:rPr>
              <a:t>%, n = 169.281</a:t>
            </a:r>
            <a:endParaRPr lang="de-DE" sz="1200" dirty="0">
              <a:solidFill>
                <a:srgbClr val="7F7F7F"/>
              </a:solidFill>
              <a:latin typeface="+mj-lt"/>
            </a:endParaRPr>
          </a:p>
        </p:txBody>
      </p:sp>
      <p:sp>
        <p:nvSpPr>
          <p:cNvPr id="10" name="Untertitel 2"/>
          <p:cNvSpPr txBox="1">
            <a:spLocks/>
          </p:cNvSpPr>
          <p:nvPr/>
        </p:nvSpPr>
        <p:spPr>
          <a:xfrm>
            <a:off x="431292" y="6313488"/>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Deutsche Rentenversicherung Bund </a:t>
            </a:r>
            <a:r>
              <a:rPr lang="de-DE" sz="900" dirty="0" smtClean="0">
                <a:solidFill>
                  <a:srgbClr val="7F7F7F"/>
                </a:solidFill>
                <a:latin typeface="+mj-lt"/>
                <a:cs typeface="Arial" charset="0"/>
              </a:rPr>
              <a:t>2014; BMAS 2016 </a:t>
            </a:r>
            <a:r>
              <a:rPr lang="de-DE" sz="900" dirty="0" smtClean="0">
                <a:solidFill>
                  <a:srgbClr val="7F7F7F"/>
                </a:solidFill>
                <a:latin typeface="+mj-lt"/>
              </a:rPr>
              <a:t>, S. 55</a:t>
            </a:r>
            <a:endParaRPr lang="de-DE" sz="900" dirty="0">
              <a:solidFill>
                <a:srgbClr val="7F7F7F"/>
              </a:solidFill>
              <a:latin typeface="+mj-lt"/>
            </a:endParaRPr>
          </a:p>
        </p:txBody>
      </p:sp>
    </p:spTree>
    <p:extLst>
      <p:ext uri="{BB962C8B-B14F-4D97-AF65-F5344CB8AC3E}">
        <p14:creationId xmlns:p14="http://schemas.microsoft.com/office/powerpoint/2010/main" val="4054430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687649029"/>
              </p:ext>
            </p:extLst>
          </p:nvPr>
        </p:nvGraphicFramePr>
        <p:xfrm>
          <a:off x="445016" y="2024844"/>
          <a:ext cx="7920879" cy="3456385"/>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80119">
                  <a:extLst>
                    <a:ext uri="{9D8B030D-6E8A-4147-A177-3AD203B41FA5}">
                      <a16:colId xmlns:a16="http://schemas.microsoft.com/office/drawing/2014/main" val="20006"/>
                    </a:ext>
                  </a:extLst>
                </a:gridCol>
              </a:tblGrid>
              <a:tr h="449068">
                <a:tc rowSpan="2">
                  <a:txBody>
                    <a:bodyPr/>
                    <a:lstStyle/>
                    <a:p>
                      <a:r>
                        <a:rPr lang="de-DE" sz="1100" dirty="0" smtClean="0">
                          <a:solidFill>
                            <a:schemeClr val="tx1">
                              <a:lumMod val="65000"/>
                              <a:lumOff val="35000"/>
                            </a:schemeClr>
                          </a:solidFill>
                          <a:latin typeface="+mj-lt"/>
                          <a:cs typeface="Arial" pitchFamily="34" charset="0"/>
                        </a:rPr>
                        <a:t>Diagnosegruppe</a:t>
                      </a:r>
                      <a:endParaRPr lang="de-DE" sz="11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DD205"/>
                      </a:solidFill>
                      <a:prstDash val="solid"/>
                      <a:round/>
                      <a:headEnd type="none" w="med" len="med"/>
                      <a:tailEnd type="none" w="med" len="med"/>
                    </a:lnT>
                    <a:lnB w="38100" cmpd="sng">
                      <a:noFill/>
                    </a:lnB>
                    <a:solidFill>
                      <a:srgbClr val="FDD205"/>
                    </a:solidFill>
                  </a:tcPr>
                </a:tc>
                <a:tc gridSpan="2">
                  <a:txBody>
                    <a:bodyPr/>
                    <a:lstStyle/>
                    <a:p>
                      <a:pPr algn="ctr"/>
                      <a:r>
                        <a:rPr lang="de-DE" sz="1100" dirty="0" smtClean="0">
                          <a:solidFill>
                            <a:schemeClr val="tx1">
                              <a:lumMod val="65000"/>
                              <a:lumOff val="35000"/>
                            </a:schemeClr>
                          </a:solidFill>
                          <a:latin typeface="+mj-lt"/>
                          <a:cs typeface="Arial" pitchFamily="34" charset="0"/>
                        </a:rPr>
                        <a:t>Arbeitsunfähigkeitstage</a:t>
                      </a:r>
                      <a:endParaRPr lang="de-DE" sz="11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tx1">
                              <a:lumMod val="65000"/>
                              <a:lumOff val="35000"/>
                            </a:schemeClr>
                          </a:solidFill>
                          <a:latin typeface="+mj-lt"/>
                          <a:cs typeface="Arial" pitchFamily="34" charset="0"/>
                        </a:rPr>
                        <a:t>Produktionsausfall-kosten</a:t>
                      </a:r>
                    </a:p>
                  </a:txBody>
                  <a:tcPr marL="75264" marR="75264" marT="37631" marB="37631" anchor="ctr">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tc gridSpan="2">
                  <a:txBody>
                    <a:bodyPr/>
                    <a:lstStyle/>
                    <a:p>
                      <a:pPr algn="ctr"/>
                      <a:r>
                        <a:rPr lang="de-DE" sz="1100" dirty="0" smtClean="0">
                          <a:solidFill>
                            <a:schemeClr val="tx1">
                              <a:lumMod val="65000"/>
                              <a:lumOff val="35000"/>
                            </a:schemeClr>
                          </a:solidFill>
                          <a:latin typeface="+mj-lt"/>
                          <a:cs typeface="Arial" pitchFamily="34" charset="0"/>
                        </a:rPr>
                        <a:t>Ausfall an</a:t>
                      </a:r>
                      <a:r>
                        <a:rPr lang="de-DE" sz="1100" baseline="0" dirty="0" smtClean="0">
                          <a:solidFill>
                            <a:schemeClr val="tx1">
                              <a:lumMod val="65000"/>
                              <a:lumOff val="35000"/>
                            </a:schemeClr>
                          </a:solidFill>
                          <a:latin typeface="+mj-lt"/>
                          <a:cs typeface="Arial" pitchFamily="34" charset="0"/>
                        </a:rPr>
                        <a:t> Brutto-</a:t>
                      </a:r>
                      <a:r>
                        <a:rPr lang="de-DE" sz="1100" baseline="0" dirty="0" err="1" smtClean="0">
                          <a:solidFill>
                            <a:schemeClr val="tx1">
                              <a:lumMod val="65000"/>
                              <a:lumOff val="35000"/>
                            </a:schemeClr>
                          </a:solidFill>
                          <a:latin typeface="+mj-lt"/>
                          <a:cs typeface="Arial" pitchFamily="34" charset="0"/>
                        </a:rPr>
                        <a:t>wertschöpfung</a:t>
                      </a:r>
                      <a:endParaRPr lang="de-DE" sz="1100" dirty="0">
                        <a:solidFill>
                          <a:schemeClr val="tx1">
                            <a:lumMod val="65000"/>
                            <a:lumOff val="35000"/>
                          </a:schemeClr>
                        </a:solidFill>
                        <a:latin typeface="+mj-lt"/>
                        <a:cs typeface="Arial" pitchFamily="34" charset="0"/>
                      </a:endParaRPr>
                    </a:p>
                  </a:txBody>
                  <a:tcPr marL="75264" marR="75264" marT="37631" marB="37631" anchor="ctr">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extLst>
                  <a:ext uri="{0D108BD9-81ED-4DB2-BD59-A6C34878D82A}">
                    <a16:rowId xmlns:a16="http://schemas.microsoft.com/office/drawing/2014/main" val="10000"/>
                  </a:ext>
                </a:extLst>
              </a:tr>
              <a:tr h="736086">
                <a:tc vMerge="1">
                  <a:txBody>
                    <a:bodyPr/>
                    <a:lstStyle/>
                    <a:p>
                      <a:endParaRPr lang="de-DE" sz="1200" dirty="0">
                        <a:solidFill>
                          <a:schemeClr val="tx1"/>
                        </a:solidFill>
                        <a:latin typeface="Arial" pitchFamily="34" charset="0"/>
                        <a:cs typeface="Arial" pitchFamily="34" charset="0"/>
                      </a:endParaRPr>
                    </a:p>
                  </a:txBody>
                  <a:tcPr>
                    <a:lnB w="12700" cmpd="sng">
                      <a:noFill/>
                    </a:lnB>
                    <a:solidFill>
                      <a:srgbClr val="FFC000"/>
                    </a:solidFill>
                  </a:tcPr>
                </a:tc>
                <a:tc>
                  <a:txBody>
                    <a:bodyPr/>
                    <a:lstStyle/>
                    <a:p>
                      <a:pPr algn="ctr"/>
                      <a:r>
                        <a:rPr lang="de-DE" sz="1000" dirty="0" smtClean="0">
                          <a:solidFill>
                            <a:schemeClr val="tx1">
                              <a:lumMod val="65000"/>
                              <a:lumOff val="35000"/>
                            </a:schemeClr>
                          </a:solidFill>
                          <a:latin typeface="+mj-lt"/>
                          <a:cs typeface="Arial" pitchFamily="34" charset="0"/>
                        </a:rPr>
                        <a:t>Mio.</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a:t>
                      </a:r>
                      <a:endParaRPr lang="de-DE" sz="1000" dirty="0">
                        <a:solidFill>
                          <a:schemeClr val="tx1">
                            <a:lumMod val="65000"/>
                            <a:lumOff val="35000"/>
                          </a:schemeClr>
                        </a:solidFill>
                        <a:latin typeface="+mj-lt"/>
                        <a:cs typeface="Arial" pitchFamily="34" charset="0"/>
                      </a:endParaRPr>
                    </a:p>
                  </a:txBody>
                  <a:tcPr marL="75264" marR="75264" marT="37631" marB="37631" anchor="ct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Mrd. €</a:t>
                      </a:r>
                      <a:endParaRPr lang="de-DE" sz="1000" dirty="0">
                        <a:solidFill>
                          <a:schemeClr val="tx1">
                            <a:lumMod val="65000"/>
                            <a:lumOff val="35000"/>
                          </a:schemeClr>
                        </a:solidFill>
                        <a:latin typeface="+mj-lt"/>
                        <a:cs typeface="Arial" pitchFamily="34" charset="0"/>
                      </a:endParaRPr>
                    </a:p>
                  </a:txBody>
                  <a:tcPr marL="75264" marR="75264" marT="37631" marB="37631" anchor="ct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vom Brutto-national-einkommen </a:t>
                      </a:r>
                      <a:br>
                        <a:rPr lang="de-DE" sz="1000" dirty="0" smtClean="0">
                          <a:solidFill>
                            <a:schemeClr val="tx1">
                              <a:lumMod val="65000"/>
                              <a:lumOff val="35000"/>
                            </a:schemeClr>
                          </a:solidFill>
                          <a:latin typeface="+mj-lt"/>
                          <a:cs typeface="Arial" pitchFamily="34" charset="0"/>
                        </a:rPr>
                      </a:br>
                      <a:r>
                        <a:rPr lang="de-DE" sz="1000" dirty="0" smtClean="0">
                          <a:solidFill>
                            <a:schemeClr val="tx1">
                              <a:lumMod val="65000"/>
                              <a:lumOff val="35000"/>
                            </a:schemeClr>
                          </a:solidFill>
                          <a:latin typeface="+mj-lt"/>
                          <a:cs typeface="Arial" pitchFamily="34" charset="0"/>
                        </a:rPr>
                        <a:t>in %</a:t>
                      </a:r>
                      <a:endParaRPr lang="de-DE" sz="1000" dirty="0">
                        <a:solidFill>
                          <a:schemeClr val="tx1">
                            <a:lumMod val="65000"/>
                            <a:lumOff val="35000"/>
                          </a:schemeClr>
                        </a:solidFill>
                        <a:latin typeface="+mj-lt"/>
                        <a:cs typeface="Arial" pitchFamily="34" charset="0"/>
                      </a:endParaRPr>
                    </a:p>
                  </a:txBody>
                  <a:tcPr marL="75264" marR="75264" marT="37631" marB="37631" anchor="ctr">
                    <a:lnR w="12700" cap="flat" cmpd="sng" algn="ctr">
                      <a:solidFill>
                        <a:schemeClr val="bg1"/>
                      </a:solidFill>
                      <a:prstDash val="solid"/>
                      <a:round/>
                      <a:headEnd type="none" w="med" len="med"/>
                      <a:tailEnd type="none" w="med" len="med"/>
                    </a:ln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Mrd. €</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R w="12700" cap="flat" cmpd="sng" algn="ctr">
                      <a:solidFill>
                        <a:srgbClr val="FDD205"/>
                      </a:solidFill>
                      <a:prstDash val="solid"/>
                      <a:round/>
                      <a:headEnd type="none" w="med" len="med"/>
                      <a:tailEnd type="none" w="med" len="med"/>
                    </a:ln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vom Brutto-national-einkommen </a:t>
                      </a:r>
                      <a:br>
                        <a:rPr lang="de-DE" sz="1000" dirty="0" smtClean="0">
                          <a:solidFill>
                            <a:schemeClr val="tx1">
                              <a:lumMod val="65000"/>
                              <a:lumOff val="35000"/>
                            </a:schemeClr>
                          </a:solidFill>
                          <a:latin typeface="+mj-lt"/>
                          <a:cs typeface="Arial" pitchFamily="34" charset="0"/>
                        </a:rPr>
                      </a:br>
                      <a:r>
                        <a:rPr lang="de-DE" sz="1000" dirty="0" smtClean="0">
                          <a:solidFill>
                            <a:schemeClr val="tx1">
                              <a:lumMod val="65000"/>
                              <a:lumOff val="35000"/>
                            </a:schemeClr>
                          </a:solidFill>
                          <a:latin typeface="+mj-lt"/>
                          <a:cs typeface="Arial" pitchFamily="34" charset="0"/>
                        </a:rPr>
                        <a:t>in %</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B w="12700" cmpd="sng">
                      <a:noFill/>
                    </a:lnB>
                    <a:solidFill>
                      <a:srgbClr val="FDD205"/>
                    </a:solidFill>
                  </a:tcPr>
                </a:tc>
                <a:extLst>
                  <a:ext uri="{0D108BD9-81ED-4DB2-BD59-A6C34878D82A}">
                    <a16:rowId xmlns:a16="http://schemas.microsoft.com/office/drawing/2014/main" val="10001"/>
                  </a:ext>
                </a:extLst>
              </a:tr>
              <a:tr h="295609">
                <a:tc>
                  <a:txBody>
                    <a:bodyPr/>
                    <a:lstStyle/>
                    <a:p>
                      <a:r>
                        <a:rPr lang="de-DE" sz="1100" dirty="0" smtClean="0">
                          <a:solidFill>
                            <a:schemeClr val="bg1">
                              <a:lumMod val="50000"/>
                            </a:schemeClr>
                          </a:solidFill>
                          <a:latin typeface="+mj-lt"/>
                          <a:cs typeface="Arial" pitchFamily="34" charset="0"/>
                        </a:rPr>
                        <a:t>Psychische</a:t>
                      </a:r>
                      <a:r>
                        <a:rPr lang="de-DE" sz="1100" baseline="0" dirty="0" smtClean="0">
                          <a:solidFill>
                            <a:schemeClr val="bg1">
                              <a:lumMod val="50000"/>
                            </a:schemeClr>
                          </a:solidFill>
                          <a:latin typeface="+mj-lt"/>
                          <a:cs typeface="Arial" pitchFamily="34" charset="0"/>
                        </a:rPr>
                        <a:t> u. Verhaltensstörungen</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79,3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14,6</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8,3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13,1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0,5</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95609">
                <a:tc>
                  <a:txBody>
                    <a:bodyPr/>
                    <a:lstStyle/>
                    <a:p>
                      <a:r>
                        <a:rPr lang="de-DE" sz="1100" dirty="0" smtClean="0">
                          <a:solidFill>
                            <a:schemeClr val="bg1">
                              <a:lumMod val="50000"/>
                            </a:schemeClr>
                          </a:solidFill>
                          <a:latin typeface="+mj-lt"/>
                          <a:cs typeface="Arial" pitchFamily="34" charset="0"/>
                        </a:rPr>
                        <a:t>Krankheiten</a:t>
                      </a:r>
                      <a:r>
                        <a:rPr lang="de-DE" sz="1100" baseline="0" dirty="0" smtClean="0">
                          <a:solidFill>
                            <a:schemeClr val="bg1">
                              <a:lumMod val="50000"/>
                            </a:schemeClr>
                          </a:solidFill>
                          <a:latin typeface="+mj-lt"/>
                          <a:cs typeface="Arial" pitchFamily="34" charset="0"/>
                        </a:rPr>
                        <a:t> des Kreislaufsystems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31,9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3,4</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5609">
                <a:tc>
                  <a:txBody>
                    <a:bodyPr/>
                    <a:lstStyle/>
                    <a:p>
                      <a:r>
                        <a:rPr lang="de-DE" sz="1100" dirty="0" smtClean="0">
                          <a:solidFill>
                            <a:schemeClr val="bg1">
                              <a:lumMod val="50000"/>
                            </a:schemeClr>
                          </a:solidFill>
                          <a:latin typeface="+mj-lt"/>
                          <a:cs typeface="Arial" pitchFamily="34" charset="0"/>
                        </a:rPr>
                        <a:t>Krankheiten des Atmungssystems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65,7</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12,1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6,9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10,9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0,4</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30111">
                <a:tc>
                  <a:txBody>
                    <a:bodyPr/>
                    <a:lstStyle/>
                    <a:p>
                      <a:r>
                        <a:rPr lang="de-DE" sz="1100" dirty="0" smtClean="0">
                          <a:solidFill>
                            <a:schemeClr val="bg1">
                              <a:lumMod val="50000"/>
                            </a:schemeClr>
                          </a:solidFill>
                          <a:latin typeface="+mj-lt"/>
                          <a:cs typeface="Arial" pitchFamily="34" charset="0"/>
                        </a:rPr>
                        <a:t>Krankheiten</a:t>
                      </a:r>
                      <a:r>
                        <a:rPr lang="de-DE" sz="1100" baseline="0" dirty="0" smtClean="0">
                          <a:solidFill>
                            <a:schemeClr val="bg1">
                              <a:lumMod val="50000"/>
                            </a:schemeClr>
                          </a:solidFill>
                          <a:latin typeface="+mj-lt"/>
                          <a:cs typeface="Arial" pitchFamily="34" charset="0"/>
                        </a:rPr>
                        <a:t> des Verdauungssystems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28,2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3,0</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4,7</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7523">
                <a:tc>
                  <a:txBody>
                    <a:bodyPr/>
                    <a:lstStyle/>
                    <a:p>
                      <a:pPr marL="0" algn="l" defTabSz="914400" rtl="0" eaLnBrk="1" latinLnBrk="0" hangingPunct="1"/>
                      <a:r>
                        <a:rPr lang="de-DE" sz="1100" kern="1200" dirty="0" smtClean="0">
                          <a:solidFill>
                            <a:schemeClr val="bg1">
                              <a:lumMod val="50000"/>
                            </a:schemeClr>
                          </a:solidFill>
                          <a:latin typeface="+mj-lt"/>
                          <a:ea typeface="+mn-ea"/>
                          <a:cs typeface="Arial" pitchFamily="34" charset="0"/>
                        </a:rPr>
                        <a:t>Krankheiten des Muskel-Skelett-Systems und des Bindegewebes</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28575" cap="flat" cmpd="sng" algn="ctr">
                      <a:solidFill>
                        <a:schemeClr val="tx1">
                          <a:lumMod val="50000"/>
                          <a:lumOff val="50000"/>
                        </a:schemeClr>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125,8</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23,2</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13,2</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0,5</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20,8</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0,7</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8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lumMod val="50000"/>
                            </a:schemeClr>
                          </a:solidFill>
                          <a:latin typeface="+mj-lt"/>
                          <a:cs typeface="Arial" pitchFamily="34" charset="0"/>
                        </a:rPr>
                        <a:t>Übrige</a:t>
                      </a:r>
                      <a:r>
                        <a:rPr lang="de-DE" sz="1100" baseline="0" dirty="0" smtClean="0">
                          <a:solidFill>
                            <a:schemeClr val="bg1">
                              <a:lumMod val="50000"/>
                            </a:schemeClr>
                          </a:solidFill>
                          <a:latin typeface="+mj-lt"/>
                          <a:cs typeface="Arial" pitchFamily="34" charset="0"/>
                        </a:rPr>
                        <a:t> </a:t>
                      </a:r>
                      <a:r>
                        <a:rPr lang="de-DE" sz="1100" dirty="0" smtClean="0">
                          <a:solidFill>
                            <a:schemeClr val="bg1">
                              <a:lumMod val="50000"/>
                            </a:schemeClr>
                          </a:solidFill>
                          <a:latin typeface="+mj-lt"/>
                          <a:cs typeface="Arial" pitchFamily="34" charset="0"/>
                        </a:rPr>
                        <a:t>Krankheiten</a:t>
                      </a: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212,5</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39,1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22,3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0,8</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35,2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1,2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58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1" dirty="0" smtClean="0">
                          <a:solidFill>
                            <a:schemeClr val="bg1"/>
                          </a:solidFill>
                          <a:latin typeface="+mj-lt"/>
                          <a:cs typeface="Arial" pitchFamily="34" charset="0"/>
                        </a:rPr>
                        <a:t>Alle</a:t>
                      </a: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543,4</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100,0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57</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2,0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90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3,1</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extLst>
                  <a:ext uri="{0D108BD9-81ED-4DB2-BD59-A6C34878D82A}">
                    <a16:rowId xmlns:a16="http://schemas.microsoft.com/office/drawing/2014/main" val="10008"/>
                  </a:ext>
                </a:extLst>
              </a:tr>
            </a:tbl>
          </a:graphicData>
        </a:graphic>
      </p:graphicFrame>
      <p:sp>
        <p:nvSpPr>
          <p:cNvPr id="2" name="Titel 1"/>
          <p:cNvSpPr>
            <a:spLocks noGrp="1"/>
          </p:cNvSpPr>
          <p:nvPr>
            <p:ph type="ctrTitle"/>
          </p:nvPr>
        </p:nvSpPr>
        <p:spPr>
          <a:xfrm>
            <a:off x="143508" y="908720"/>
            <a:ext cx="8784976" cy="1008112"/>
          </a:xfrm>
        </p:spPr>
        <p:txBody>
          <a:bodyPr/>
          <a:lstStyle/>
          <a:p>
            <a:r>
              <a:rPr lang="de-DE" sz="3000" dirty="0"/>
              <a:t>Produktionsausfallkosten und </a:t>
            </a:r>
            <a:r>
              <a:rPr lang="de-DE" sz="3000" dirty="0" smtClean="0"/>
              <a:t>Ausfall an Bruttowertschöpfung</a:t>
            </a:r>
            <a:br>
              <a:rPr lang="de-DE" sz="3000" dirty="0" smtClean="0"/>
            </a:br>
            <a:endParaRPr lang="de-DE" sz="2000" dirty="0"/>
          </a:p>
        </p:txBody>
      </p:sp>
      <p:sp>
        <p:nvSpPr>
          <p:cNvPr id="13" name="Textfeld 12"/>
          <p:cNvSpPr txBox="1">
            <a:spLocks noChangeArrowheads="1"/>
          </p:cNvSpPr>
          <p:nvPr/>
        </p:nvSpPr>
        <p:spPr bwMode="auto">
          <a:xfrm>
            <a:off x="445016" y="6165304"/>
            <a:ext cx="761937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900" dirty="0">
                <a:solidFill>
                  <a:schemeClr val="bg1">
                    <a:lumMod val="50000"/>
                  </a:schemeClr>
                </a:solidFill>
                <a:latin typeface="+mj-lt"/>
                <a:cs typeface="Arial" charset="0"/>
              </a:rPr>
              <a:t>Quelle: BMAS </a:t>
            </a:r>
            <a:r>
              <a:rPr lang="de-DE" sz="900" dirty="0" smtClean="0">
                <a:solidFill>
                  <a:schemeClr val="bg1">
                    <a:lumMod val="50000"/>
                  </a:schemeClr>
                </a:solidFill>
                <a:latin typeface="+mj-lt"/>
                <a:cs typeface="Arial" charset="0"/>
              </a:rPr>
              <a:t>2016, </a:t>
            </a:r>
            <a:r>
              <a:rPr lang="de-DE" sz="900" dirty="0">
                <a:solidFill>
                  <a:schemeClr val="bg1">
                    <a:lumMod val="50000"/>
                  </a:schemeClr>
                </a:solidFill>
                <a:latin typeface="+mj-lt"/>
                <a:cs typeface="Arial" charset="0"/>
              </a:rPr>
              <a:t>S. </a:t>
            </a:r>
            <a:r>
              <a:rPr lang="de-DE" sz="900" dirty="0" smtClean="0">
                <a:solidFill>
                  <a:schemeClr val="bg1">
                    <a:lumMod val="50000"/>
                  </a:schemeClr>
                </a:solidFill>
                <a:latin typeface="+mj-lt"/>
                <a:cs typeface="Arial" charset="0"/>
              </a:rPr>
              <a:t>43 </a:t>
            </a:r>
            <a:r>
              <a:rPr lang="de-DE" sz="900" dirty="0">
                <a:solidFill>
                  <a:schemeClr val="bg1">
                    <a:lumMod val="50000"/>
                  </a:schemeClr>
                </a:solidFill>
                <a:latin typeface="+mj-lt"/>
                <a:cs typeface="Arial" charset="0"/>
              </a:rPr>
              <a:t>(Rundungsfehler </a:t>
            </a:r>
            <a:r>
              <a:rPr lang="de-DE" sz="900" dirty="0" smtClean="0">
                <a:solidFill>
                  <a:schemeClr val="bg1">
                    <a:lumMod val="50000"/>
                  </a:schemeClr>
                </a:solidFill>
                <a:latin typeface="+mj-lt"/>
                <a:cs typeface="Arial" charset="0"/>
              </a:rPr>
              <a:t>beachten)</a:t>
            </a:r>
            <a:endParaRPr lang="de-DE" sz="900" dirty="0">
              <a:solidFill>
                <a:schemeClr val="bg1">
                  <a:lumMod val="50000"/>
                </a:schemeClr>
              </a:solidFill>
              <a:latin typeface="+mj-lt"/>
              <a:cs typeface="Arial" charset="0"/>
            </a:endParaRPr>
          </a:p>
        </p:txBody>
      </p:sp>
    </p:spTree>
    <p:extLst>
      <p:ext uri="{BB962C8B-B14F-4D97-AF65-F5344CB8AC3E}">
        <p14:creationId xmlns:p14="http://schemas.microsoft.com/office/powerpoint/2010/main" val="141569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gdalena\Desktop\Works\Projekte\Kunde\BKK\BEM\42-252776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 t="14393" r="2684" b="6684"/>
          <a:stretch/>
        </p:blipFill>
        <p:spPr bwMode="auto">
          <a:xfrm>
            <a:off x="-1" y="1025237"/>
            <a:ext cx="9144001" cy="556952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ctrTitle"/>
          </p:nvPr>
        </p:nvSpPr>
        <p:spPr>
          <a:xfrm>
            <a:off x="0" y="2751063"/>
            <a:ext cx="6120172" cy="1470025"/>
          </a:xfrm>
        </p:spPr>
        <p:txBody>
          <a:bodyPr>
            <a:normAutofit/>
          </a:bodyPr>
          <a:lstStyle/>
          <a:p>
            <a:r>
              <a:rPr lang="de-DE" sz="3000" dirty="0"/>
              <a:t>Hilfe auf dem „Weg“ zurück an den Arbeitsplatz</a:t>
            </a:r>
          </a:p>
        </p:txBody>
      </p:sp>
    </p:spTree>
    <p:extLst>
      <p:ext uri="{BB962C8B-B14F-4D97-AF65-F5344CB8AC3E}">
        <p14:creationId xmlns:p14="http://schemas.microsoft.com/office/powerpoint/2010/main" val="2835397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179512" y="1988840"/>
            <a:ext cx="8784976" cy="4356484"/>
          </a:xfrm>
        </p:spPr>
        <p:txBody>
          <a:bodyPr/>
          <a:lstStyle/>
          <a:p>
            <a:pPr marL="457200" indent="-457200">
              <a:buFont typeface="+mj-lt"/>
              <a:buAutoNum type="arabicPeriod"/>
            </a:pPr>
            <a:r>
              <a:rPr lang="de-DE" sz="2500" dirty="0"/>
              <a:t>Arbeitsunfähigkeit von mehr als 6 Wochen wurde festgestellt</a:t>
            </a:r>
          </a:p>
          <a:p>
            <a:pPr marL="457200" indent="-457200">
              <a:buFont typeface="+mj-lt"/>
              <a:buAutoNum type="arabicPeriod"/>
            </a:pPr>
            <a:r>
              <a:rPr lang="de-DE" sz="2500" dirty="0"/>
              <a:t>Kontakt mit betroffenem Mitarbeiter aufnehmen</a:t>
            </a:r>
          </a:p>
          <a:p>
            <a:pPr marL="457200" indent="-457200">
              <a:buFont typeface="+mj-lt"/>
              <a:buAutoNum type="arabicPeriod"/>
            </a:pPr>
            <a:r>
              <a:rPr lang="de-DE" sz="2500" dirty="0" smtClean="0"/>
              <a:t>Erstgespräch (Information </a:t>
            </a:r>
            <a:r>
              <a:rPr lang="de-DE" sz="2500" dirty="0"/>
              <a:t>&amp; Aufklärung</a:t>
            </a:r>
            <a:r>
              <a:rPr lang="de-DE" sz="2500" dirty="0" smtClean="0"/>
              <a:t>)</a:t>
            </a:r>
          </a:p>
          <a:p>
            <a:pPr marL="457200" indent="-457200">
              <a:buFont typeface="+mj-lt"/>
              <a:buAutoNum type="arabicPeriod"/>
            </a:pPr>
            <a:r>
              <a:rPr lang="de-DE" sz="2500" dirty="0"/>
              <a:t>Fallbesprechung</a:t>
            </a:r>
          </a:p>
          <a:p>
            <a:pPr marL="457200" indent="-457200">
              <a:buFont typeface="+mj-lt"/>
              <a:buAutoNum type="arabicPeriod"/>
            </a:pPr>
            <a:r>
              <a:rPr lang="de-DE" sz="2500" dirty="0"/>
              <a:t>Maßnahmen </a:t>
            </a:r>
            <a:r>
              <a:rPr lang="de-DE" sz="2500" dirty="0" smtClean="0"/>
              <a:t>durchführen (Maßnahmenprotokoll)</a:t>
            </a:r>
          </a:p>
          <a:p>
            <a:pPr marL="457200" indent="-457200">
              <a:buFont typeface="+mj-lt"/>
              <a:buAutoNum type="arabicPeriod"/>
            </a:pPr>
            <a:r>
              <a:rPr lang="de-DE" sz="2500" dirty="0"/>
              <a:t>Wirkung </a:t>
            </a:r>
            <a:r>
              <a:rPr lang="de-DE" sz="2500" dirty="0" smtClean="0"/>
              <a:t>der </a:t>
            </a:r>
            <a:r>
              <a:rPr lang="de-DE" sz="2500" dirty="0"/>
              <a:t>Maßnahmen </a:t>
            </a:r>
            <a:r>
              <a:rPr lang="de-DE" sz="2500" dirty="0" smtClean="0"/>
              <a:t>überprüfen (Ergebnisprotokoll)</a:t>
            </a:r>
          </a:p>
          <a:p>
            <a:pPr marL="457200" indent="-457200">
              <a:buFont typeface="+mj-lt"/>
              <a:buAutoNum type="arabicPeriod"/>
            </a:pPr>
            <a:r>
              <a:rPr lang="de-DE" sz="2500" dirty="0" smtClean="0"/>
              <a:t>Dokumentation</a:t>
            </a:r>
            <a:endParaRPr lang="de-DE" sz="2500" dirty="0"/>
          </a:p>
        </p:txBody>
      </p:sp>
      <p:sp>
        <p:nvSpPr>
          <p:cNvPr id="4" name="Titel 3"/>
          <p:cNvSpPr>
            <a:spLocks noGrp="1"/>
          </p:cNvSpPr>
          <p:nvPr>
            <p:ph type="ctrTitle"/>
          </p:nvPr>
        </p:nvSpPr>
        <p:spPr>
          <a:xfrm>
            <a:off x="179512" y="584684"/>
            <a:ext cx="8784976" cy="1008112"/>
          </a:xfrm>
        </p:spPr>
        <p:txBody>
          <a:bodyPr/>
          <a:lstStyle/>
          <a:p>
            <a:r>
              <a:rPr lang="de-DE" sz="3500" dirty="0"/>
              <a:t>Der Verfahrensablauf im Überblick</a:t>
            </a:r>
          </a:p>
        </p:txBody>
      </p:sp>
      <p:sp>
        <p:nvSpPr>
          <p:cNvPr id="5" name="Untertitel 2"/>
          <p:cNvSpPr txBox="1">
            <a:spLocks/>
          </p:cNvSpPr>
          <p:nvPr/>
        </p:nvSpPr>
        <p:spPr>
          <a:xfrm>
            <a:off x="395288" y="6165304"/>
            <a:ext cx="7669100"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In Anlehnung LVR-Integrationsamt in Köln, LWL-Integrationsamt Westfalen Lippe in Münster 2010, S. 38  - Hier finden Sie auch vertiefende Materialien zur </a:t>
            </a:r>
            <a:r>
              <a:rPr lang="de-DE" sz="900" dirty="0" smtClean="0">
                <a:solidFill>
                  <a:srgbClr val="7F7F7F"/>
                </a:solidFill>
                <a:latin typeface="+mj-lt"/>
                <a:cs typeface="Arial" charset="0"/>
              </a:rPr>
              <a:t>Prozesskette.</a:t>
            </a:r>
            <a:endParaRPr lang="de-DE" sz="900" dirty="0">
              <a:solidFill>
                <a:srgbClr val="7F7F7F"/>
              </a:solidFill>
              <a:latin typeface="+mj-lt"/>
              <a:cs typeface="Arial" charset="0"/>
            </a:endParaRPr>
          </a:p>
        </p:txBody>
      </p:sp>
    </p:spTree>
    <p:extLst>
      <p:ext uri="{BB962C8B-B14F-4D97-AF65-F5344CB8AC3E}">
        <p14:creationId xmlns:p14="http://schemas.microsoft.com/office/powerpoint/2010/main" val="1815902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592716"/>
            <a:ext cx="3600000" cy="1620260"/>
          </a:xfrm>
          <a:prstGeom prst="rect">
            <a:avLst/>
          </a:prstGeom>
          <a:solidFill>
            <a:srgbClr val="FDD2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7F7F7F"/>
                </a:solidFill>
                <a:latin typeface="+mj-lt"/>
                <a:cs typeface="Arial" pitchFamily="34" charset="0"/>
              </a:rPr>
              <a:t>Personalabteilung/-büro</a:t>
            </a:r>
          </a:p>
          <a:p>
            <a:pPr algn="ctr"/>
            <a:r>
              <a:rPr lang="de-DE" sz="1600" dirty="0" smtClean="0">
                <a:solidFill>
                  <a:srgbClr val="7F7F7F"/>
                </a:solidFill>
                <a:latin typeface="+mj-lt"/>
                <a:cs typeface="Arial" pitchFamily="34" charset="0"/>
              </a:rPr>
              <a:t>(in Vertretung des Arbeitgebers)</a:t>
            </a:r>
          </a:p>
          <a:p>
            <a:pPr algn="ctr"/>
            <a:r>
              <a:rPr lang="de-DE" sz="1600" dirty="0" smtClean="0">
                <a:solidFill>
                  <a:srgbClr val="7F7F7F"/>
                </a:solidFill>
                <a:latin typeface="+mj-lt"/>
                <a:cs typeface="Arial" pitchFamily="34" charset="0"/>
              </a:rPr>
              <a:t>oder</a:t>
            </a:r>
          </a:p>
          <a:p>
            <a:pPr algn="ctr"/>
            <a:r>
              <a:rPr lang="de-DE" b="1" dirty="0" smtClean="0">
                <a:solidFill>
                  <a:srgbClr val="7F7F7F"/>
                </a:solidFill>
                <a:cs typeface="Arial" pitchFamily="34" charset="0"/>
              </a:rPr>
              <a:t>Integrationsteam</a:t>
            </a:r>
            <a:endParaRPr lang="de-DE" b="1" dirty="0">
              <a:solidFill>
                <a:srgbClr val="7F7F7F"/>
              </a:solidFill>
              <a:cs typeface="Arial" pitchFamily="34" charset="0"/>
            </a:endParaRPr>
          </a:p>
          <a:p>
            <a:pPr algn="ctr"/>
            <a:r>
              <a:rPr lang="de-DE" sz="1600" dirty="0">
                <a:solidFill>
                  <a:srgbClr val="7F7F7F"/>
                </a:solidFill>
                <a:cs typeface="Arial" pitchFamily="34" charset="0"/>
              </a:rPr>
              <a:t>(in Vertretung des </a:t>
            </a:r>
            <a:r>
              <a:rPr lang="de-DE" sz="1600" dirty="0" smtClean="0">
                <a:solidFill>
                  <a:srgbClr val="7F7F7F"/>
                </a:solidFill>
                <a:cs typeface="Arial" pitchFamily="34" charset="0"/>
              </a:rPr>
              <a:t>Arbeitgebers)</a:t>
            </a:r>
            <a:endParaRPr lang="de-DE" sz="1600" dirty="0">
              <a:solidFill>
                <a:srgbClr val="7F7F7F"/>
              </a:solidFill>
              <a:latin typeface="+mj-lt"/>
              <a:cs typeface="Arial" pitchFamily="34" charset="0"/>
            </a:endParaRPr>
          </a:p>
        </p:txBody>
      </p:sp>
      <mc:AlternateContent xmlns:mc="http://schemas.openxmlformats.org/markup-compatibility/2006" xmlns:a14="http://schemas.microsoft.com/office/drawing/2010/main">
        <mc:Choice Requires="a14">
          <p:sp>
            <p:nvSpPr>
              <p:cNvPr id="6" name="Rechteck 5"/>
              <p:cNvSpPr/>
              <p:nvPr/>
            </p:nvSpPr>
            <p:spPr>
              <a:xfrm>
                <a:off x="611560" y="3356992"/>
                <a:ext cx="3600000" cy="720000"/>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cs typeface="Arial" pitchFamily="34" charset="0"/>
                  </a:rPr>
                  <a:t>betroffene </a:t>
                </a:r>
                <a:r>
                  <a:rPr lang="de-DE" sz="1600" b="1" dirty="0" err="1" smtClean="0">
                    <a:cs typeface="Arial" pitchFamily="34" charset="0"/>
                  </a:rPr>
                  <a:t>MitarbeiterIn</a:t>
                </a:r>
                <a:r>
                  <a:rPr lang="de-DE" sz="1600" b="1" dirty="0" smtClean="0">
                    <a:cs typeface="Arial" pitchFamily="34" charset="0"/>
                  </a:rPr>
                  <a:t> </a:t>
                </a:r>
              </a:p>
              <a:p>
                <a:pPr algn="ctr"/>
                <a:r>
                  <a:rPr lang="de-DE" sz="1600" b="1" dirty="0" smtClean="0">
                    <a:solidFill>
                      <a:schemeClr val="bg1"/>
                    </a:solidFill>
                    <a:cs typeface="Arial" pitchFamily="34" charset="0"/>
                  </a:rPr>
                  <a:t>mit AU </a:t>
                </a:r>
                <a14:m>
                  <m:oMath xmlns:m="http://schemas.openxmlformats.org/officeDocument/2006/math">
                    <m:r>
                      <a:rPr lang="de-DE" sz="1600" b="1" i="0" smtClean="0">
                        <a:solidFill>
                          <a:schemeClr val="bg1"/>
                        </a:solidFill>
                        <a:latin typeface="Cambria Math"/>
                        <a:ea typeface="Cambria Math"/>
                        <a:cs typeface="Arial" pitchFamily="34" charset="0"/>
                      </a:rPr>
                      <m:t>≥</m:t>
                    </m:r>
                    <m:r>
                      <a:rPr lang="de-DE" sz="1600" b="1" i="0" smtClean="0">
                        <a:solidFill>
                          <a:schemeClr val="bg1"/>
                        </a:solidFill>
                        <a:latin typeface="Cambria Math"/>
                        <a:ea typeface="Cambria Math"/>
                        <a:cs typeface="Arial" pitchFamily="34" charset="0"/>
                      </a:rPr>
                      <m:t>𝟔</m:t>
                    </m:r>
                    <m:r>
                      <a:rPr lang="de-DE" sz="1600" b="1" i="0" smtClean="0">
                        <a:solidFill>
                          <a:schemeClr val="bg1"/>
                        </a:solidFill>
                        <a:latin typeface="Cambria Math"/>
                        <a:ea typeface="Cambria Math"/>
                        <a:cs typeface="Arial" pitchFamily="34" charset="0"/>
                      </a:rPr>
                      <m:t> </m:t>
                    </m:r>
                    <m:r>
                      <a:rPr lang="de-DE" sz="1600" b="1" i="0" smtClean="0">
                        <a:solidFill>
                          <a:schemeClr val="bg1"/>
                        </a:solidFill>
                        <a:latin typeface="Cambria Math"/>
                        <a:ea typeface="Cambria Math"/>
                        <a:cs typeface="Arial" pitchFamily="34" charset="0"/>
                      </a:rPr>
                      <m:t>𝐖𝐨𝐜𝐡𝐞𝐧</m:t>
                    </m:r>
                  </m:oMath>
                </a14:m>
                <a:endParaRPr lang="de-DE" sz="1600" b="1" dirty="0" smtClean="0">
                  <a:solidFill>
                    <a:schemeClr val="bg1"/>
                  </a:solidFill>
                  <a:ea typeface="Cambria Math"/>
                  <a:cs typeface="Arial" pitchFamily="34" charset="0"/>
                </a:endParaRPr>
              </a:p>
            </p:txBody>
          </p:sp>
        </mc:Choice>
        <mc:Fallback xmlns="">
          <p:sp>
            <p:nvSpPr>
              <p:cNvPr id="6" name="Rechteck 5"/>
              <p:cNvSpPr>
                <a:spLocks noRot="1" noChangeAspect="1" noMove="1" noResize="1" noEditPoints="1" noAdjustHandles="1" noChangeArrowheads="1" noChangeShapeType="1" noTextEdit="1"/>
              </p:cNvSpPr>
              <p:nvPr/>
            </p:nvSpPr>
            <p:spPr>
              <a:xfrm>
                <a:off x="611560" y="3356992"/>
                <a:ext cx="3600000" cy="720000"/>
              </a:xfrm>
              <a:prstGeom prst="rect">
                <a:avLst/>
              </a:prstGeom>
              <a:blipFill rotWithShape="0">
                <a:blip r:embed="rId2"/>
                <a:stretch>
                  <a:fillRect/>
                </a:stretch>
              </a:blipFill>
              <a:ln>
                <a:noFill/>
              </a:ln>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7" name="Textfeld 6"/>
          <p:cNvSpPr txBox="1"/>
          <p:nvPr/>
        </p:nvSpPr>
        <p:spPr>
          <a:xfrm>
            <a:off x="611960" y="4185084"/>
            <a:ext cx="3600000" cy="738664"/>
          </a:xfrm>
          <a:prstGeom prst="rect">
            <a:avLst/>
          </a:prstGeom>
          <a:solidFill>
            <a:schemeClr val="bg1">
              <a:lumMod val="7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chemeClr val="tx1">
                    <a:lumMod val="65000"/>
                    <a:lumOff val="35000"/>
                  </a:schemeClr>
                </a:solidFill>
                <a:latin typeface="+mj-lt"/>
              </a:rPr>
              <a:t>Einladungs-/Wiederholungsschreiben</a:t>
            </a:r>
            <a:r>
              <a:rPr lang="de-DE" sz="1400" dirty="0" smtClean="0">
                <a:solidFill>
                  <a:schemeClr val="tx1">
                    <a:lumMod val="65000"/>
                    <a:lumOff val="35000"/>
                  </a:schemeClr>
                </a:solidFill>
                <a:latin typeface="+mj-lt"/>
              </a:rPr>
              <a:t> </a:t>
            </a:r>
          </a:p>
          <a:p>
            <a:pPr algn="ctr"/>
            <a:r>
              <a:rPr lang="de-DE" sz="1400" dirty="0" smtClean="0">
                <a:solidFill>
                  <a:schemeClr val="tx1">
                    <a:lumMod val="65000"/>
                    <a:lumOff val="35000"/>
                  </a:schemeClr>
                </a:solidFill>
                <a:latin typeface="+mj-lt"/>
              </a:rPr>
              <a:t>mit </a:t>
            </a:r>
            <a:r>
              <a:rPr lang="de-DE" sz="1400" dirty="0">
                <a:solidFill>
                  <a:schemeClr val="tx1">
                    <a:lumMod val="65000"/>
                    <a:lumOff val="35000"/>
                  </a:schemeClr>
                </a:solidFill>
                <a:latin typeface="+mj-lt"/>
              </a:rPr>
              <a:t>Informationen über die Ziele, </a:t>
            </a:r>
            <a:r>
              <a:rPr lang="de-DE" sz="1400" dirty="0" smtClean="0">
                <a:solidFill>
                  <a:schemeClr val="tx1">
                    <a:lumMod val="65000"/>
                    <a:lumOff val="35000"/>
                  </a:schemeClr>
                </a:solidFill>
                <a:latin typeface="+mj-lt"/>
              </a:rPr>
              <a:t>die Beteiligten </a:t>
            </a:r>
            <a:r>
              <a:rPr lang="de-DE" sz="1400" dirty="0">
                <a:solidFill>
                  <a:schemeClr val="tx1">
                    <a:lumMod val="65000"/>
                    <a:lumOff val="35000"/>
                  </a:schemeClr>
                </a:solidFill>
                <a:latin typeface="+mj-lt"/>
              </a:rPr>
              <a:t>und zum Verfahrensablauf</a:t>
            </a:r>
          </a:p>
        </p:txBody>
      </p:sp>
      <p:sp>
        <p:nvSpPr>
          <p:cNvPr id="8" name="Textfeld 7"/>
          <p:cNvSpPr txBox="1"/>
          <p:nvPr/>
        </p:nvSpPr>
        <p:spPr>
          <a:xfrm>
            <a:off x="614028" y="5965539"/>
            <a:ext cx="3600000" cy="307777"/>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rgbClr val="7F7F7F"/>
                </a:solidFill>
                <a:latin typeface="+mj-lt"/>
              </a:rPr>
              <a:t>Erst-/Vorgespräch</a:t>
            </a:r>
            <a:endParaRPr lang="de-DE" sz="1400" b="1" dirty="0">
              <a:solidFill>
                <a:srgbClr val="7F7F7F"/>
              </a:solidFill>
              <a:latin typeface="+mj-lt"/>
            </a:endParaRPr>
          </a:p>
        </p:txBody>
      </p:sp>
      <p:sp>
        <p:nvSpPr>
          <p:cNvPr id="9" name="Textfeld 8"/>
          <p:cNvSpPr txBox="1"/>
          <p:nvPr/>
        </p:nvSpPr>
        <p:spPr>
          <a:xfrm>
            <a:off x="614028" y="5057364"/>
            <a:ext cx="3600000" cy="738664"/>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chemeClr val="tx1">
                    <a:lumMod val="65000"/>
                    <a:lumOff val="35000"/>
                  </a:schemeClr>
                </a:solidFill>
                <a:latin typeface="+mj-lt"/>
              </a:rPr>
              <a:t>Rückantwortschreiben </a:t>
            </a:r>
          </a:p>
          <a:p>
            <a:pPr algn="ctr"/>
            <a:r>
              <a:rPr lang="de-DE" sz="1400" dirty="0" smtClean="0">
                <a:solidFill>
                  <a:schemeClr val="tx1">
                    <a:lumMod val="65000"/>
                    <a:lumOff val="35000"/>
                  </a:schemeClr>
                </a:solidFill>
                <a:latin typeface="+mj-lt"/>
              </a:rPr>
              <a:t>in </a:t>
            </a:r>
            <a:r>
              <a:rPr lang="de-DE" sz="1400" dirty="0">
                <a:solidFill>
                  <a:schemeClr val="tx1">
                    <a:lumMod val="65000"/>
                    <a:lumOff val="35000"/>
                  </a:schemeClr>
                </a:solidFill>
                <a:latin typeface="+mj-lt"/>
              </a:rPr>
              <a:t>dem </a:t>
            </a:r>
            <a:r>
              <a:rPr lang="de-DE" sz="1400" dirty="0" smtClean="0">
                <a:solidFill>
                  <a:schemeClr val="tx1">
                    <a:lumMod val="65000"/>
                    <a:lumOff val="35000"/>
                  </a:schemeClr>
                </a:solidFill>
                <a:latin typeface="+mj-lt"/>
              </a:rPr>
              <a:t>der/die Angeschriebene eigene Wünsche zum Erstgespräch äußern kann.</a:t>
            </a:r>
            <a:endParaRPr lang="de-DE" sz="1400" dirty="0">
              <a:solidFill>
                <a:schemeClr val="tx1">
                  <a:lumMod val="65000"/>
                  <a:lumOff val="35000"/>
                </a:schemeClr>
              </a:solidFill>
              <a:latin typeface="+mj-lt"/>
            </a:endParaRPr>
          </a:p>
        </p:txBody>
      </p:sp>
      <p:sp>
        <p:nvSpPr>
          <p:cNvPr id="11" name="Rechteck 10"/>
          <p:cNvSpPr/>
          <p:nvPr/>
        </p:nvSpPr>
        <p:spPr>
          <a:xfrm>
            <a:off x="611188" y="836712"/>
            <a:ext cx="3602840" cy="553998"/>
          </a:xfrm>
          <a:prstGeom prst="rect">
            <a:avLst/>
          </a:prstGeom>
        </p:spPr>
        <p:txBody>
          <a:bodyPr wrap="square">
            <a:spAutoFit/>
          </a:bodyPr>
          <a:lstStyle/>
          <a:p>
            <a:r>
              <a:rPr lang="de-DE" sz="3000" dirty="0" smtClean="0">
                <a:solidFill>
                  <a:srgbClr val="FDD205"/>
                </a:solidFill>
                <a:latin typeface="+mj-lt"/>
              </a:rPr>
              <a:t>2. </a:t>
            </a:r>
            <a:r>
              <a:rPr lang="de-DE" sz="3000" dirty="0" smtClean="0">
                <a:solidFill>
                  <a:srgbClr val="7F7F7F"/>
                </a:solidFill>
                <a:latin typeface="+mj-lt"/>
              </a:rPr>
              <a:t>Kontaktaufnahme</a:t>
            </a:r>
            <a:endParaRPr lang="de-DE" sz="3000" dirty="0">
              <a:solidFill>
                <a:srgbClr val="7F7F7F"/>
              </a:solidFill>
              <a:latin typeface="+mj-lt"/>
            </a:endParaRPr>
          </a:p>
        </p:txBody>
      </p:sp>
      <p:pic>
        <p:nvPicPr>
          <p:cNvPr id="14" name="Bildplatzhalter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6230" r="6230"/>
          <a:stretch>
            <a:fillRect/>
          </a:stretch>
        </p:blipFill>
        <p:spPr>
          <a:xfrm>
            <a:off x="4927285" y="692696"/>
            <a:ext cx="4211960" cy="5905500"/>
          </a:xfrm>
        </p:spPr>
      </p:pic>
    </p:spTree>
    <p:extLst>
      <p:ext uri="{BB962C8B-B14F-4D97-AF65-F5344CB8AC3E}">
        <p14:creationId xmlns:p14="http://schemas.microsoft.com/office/powerpoint/2010/main" val="37621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600" dirty="0" smtClean="0"/>
              <a:t>Inhaltsverzeichnis</a:t>
            </a:r>
            <a:endParaRPr lang="de-DE" sz="3500" dirty="0"/>
          </a:p>
        </p:txBody>
      </p:sp>
      <p:sp>
        <p:nvSpPr>
          <p:cNvPr id="6" name="Inhaltsplatzhalter 5"/>
          <p:cNvSpPr>
            <a:spLocks noGrp="1"/>
          </p:cNvSpPr>
          <p:nvPr>
            <p:ph idx="13"/>
          </p:nvPr>
        </p:nvSpPr>
        <p:spPr>
          <a:xfrm>
            <a:off x="467544" y="1844824"/>
            <a:ext cx="7884876" cy="3388214"/>
          </a:xfrm>
        </p:spPr>
        <p:txBody>
          <a:bodyPr/>
          <a:lstStyle/>
          <a:p>
            <a:pPr marL="0" indent="0">
              <a:buNone/>
            </a:pPr>
            <a:r>
              <a:rPr lang="de-DE" sz="2000" dirty="0">
                <a:solidFill>
                  <a:schemeClr val="bg1">
                    <a:lumMod val="50000"/>
                  </a:schemeClr>
                </a:solidFill>
              </a:rPr>
              <a:t>In der vorliegenden Präsentation finden Sie unter anderem Antworten auf folgende Fragen…</a:t>
            </a:r>
          </a:p>
          <a:p>
            <a:endParaRPr lang="de-DE" sz="2000" dirty="0">
              <a:solidFill>
                <a:schemeClr val="bg1">
                  <a:lumMod val="50000"/>
                </a:schemeClr>
              </a:solidFill>
            </a:endParaRPr>
          </a:p>
          <a:p>
            <a:r>
              <a:rPr lang="de-DE" sz="2000" dirty="0">
                <a:solidFill>
                  <a:schemeClr val="bg1">
                    <a:lumMod val="50000"/>
                  </a:schemeClr>
                </a:solidFill>
              </a:rPr>
              <a:t>warum ist eine Gesetzesinitiative zum Betriebliches Eingliederungsmanagement (BEM) notwendig?</a:t>
            </a:r>
          </a:p>
          <a:p>
            <a:r>
              <a:rPr lang="de-DE" sz="2000" dirty="0">
                <a:solidFill>
                  <a:schemeClr val="bg1">
                    <a:lumMod val="50000"/>
                  </a:schemeClr>
                </a:solidFill>
              </a:rPr>
              <a:t>welche Ziele werden damit verfolgt?</a:t>
            </a:r>
          </a:p>
          <a:p>
            <a:r>
              <a:rPr lang="de-DE" sz="2000" dirty="0">
                <a:solidFill>
                  <a:schemeClr val="bg1">
                    <a:lumMod val="50000"/>
                  </a:schemeClr>
                </a:solidFill>
              </a:rPr>
              <a:t>was hat mein/e Unternehmen/Organisation davon?</a:t>
            </a:r>
          </a:p>
          <a:p>
            <a:r>
              <a:rPr lang="de-DE" sz="2000" dirty="0">
                <a:solidFill>
                  <a:schemeClr val="bg1">
                    <a:lumMod val="50000"/>
                  </a:schemeClr>
                </a:solidFill>
              </a:rPr>
              <a:t>was haben die Mitarbeiter davon? </a:t>
            </a:r>
          </a:p>
          <a:p>
            <a:r>
              <a:rPr lang="de-DE" sz="2000" dirty="0">
                <a:solidFill>
                  <a:schemeClr val="bg1">
                    <a:lumMod val="50000"/>
                  </a:schemeClr>
                </a:solidFill>
              </a:rPr>
              <a:t>wer bietet Hilfe und Unterstützung?</a:t>
            </a:r>
          </a:p>
          <a:p>
            <a:r>
              <a:rPr lang="de-DE" sz="2000" dirty="0">
                <a:solidFill>
                  <a:schemeClr val="bg1">
                    <a:lumMod val="50000"/>
                  </a:schemeClr>
                </a:solidFill>
              </a:rPr>
              <a:t>wie wird der Erfolg bewertet?</a:t>
            </a:r>
          </a:p>
          <a:p>
            <a:r>
              <a:rPr lang="de-DE" sz="2000" dirty="0">
                <a:solidFill>
                  <a:schemeClr val="bg1">
                    <a:lumMod val="50000"/>
                  </a:schemeClr>
                </a:solidFill>
              </a:rPr>
              <a:t>welche fördernden und hemmenden Faktoren gibt es?</a:t>
            </a:r>
          </a:p>
        </p:txBody>
      </p:sp>
    </p:spTree>
    <p:extLst>
      <p:ext uri="{BB962C8B-B14F-4D97-AF65-F5344CB8AC3E}">
        <p14:creationId xmlns:p14="http://schemas.microsoft.com/office/powerpoint/2010/main" val="70631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000" dirty="0"/>
              <a:t>Integrationsteam – für eine optimale Versorgung</a:t>
            </a:r>
          </a:p>
        </p:txBody>
      </p:sp>
      <p:sp>
        <p:nvSpPr>
          <p:cNvPr id="3" name="Inhaltsplatzhalter 2"/>
          <p:cNvSpPr>
            <a:spLocks noGrp="1"/>
          </p:cNvSpPr>
          <p:nvPr>
            <p:ph idx="13"/>
          </p:nvPr>
        </p:nvSpPr>
        <p:spPr>
          <a:xfrm>
            <a:off x="179512" y="2583650"/>
            <a:ext cx="8784976" cy="3689666"/>
          </a:xfrm>
        </p:spPr>
        <p:txBody>
          <a:bodyPr/>
          <a:lstStyle/>
          <a:p>
            <a:r>
              <a:rPr lang="de-DE" sz="2300" dirty="0"/>
              <a:t>interne Öffentlichkeitsarbeit</a:t>
            </a:r>
          </a:p>
          <a:p>
            <a:r>
              <a:rPr lang="de-DE" sz="2300" dirty="0"/>
              <a:t>Kontaktaufnahme zum betroffenen Beschäftigten</a:t>
            </a:r>
          </a:p>
          <a:p>
            <a:r>
              <a:rPr lang="de-DE" sz="2300" dirty="0"/>
              <a:t>Situationsanalyse</a:t>
            </a:r>
          </a:p>
          <a:p>
            <a:r>
              <a:rPr lang="de-DE" sz="2300" dirty="0"/>
              <a:t>Maßnahmen ermitteln, planen und durchführen</a:t>
            </a:r>
          </a:p>
          <a:p>
            <a:r>
              <a:rPr lang="de-DE" sz="2300" dirty="0"/>
              <a:t>Kooperation mit in-/externen Experten/gesundheitsrelevanten Stellen</a:t>
            </a:r>
          </a:p>
          <a:p>
            <a:r>
              <a:rPr lang="de-DE" sz="2300" dirty="0"/>
              <a:t>Abstimmung mit den Sozialversicherungsträgern</a:t>
            </a:r>
          </a:p>
          <a:p>
            <a:r>
              <a:rPr lang="de-DE" sz="2300" dirty="0"/>
              <a:t>Wirksamkeitskontrolle</a:t>
            </a:r>
          </a:p>
          <a:p>
            <a:r>
              <a:rPr lang="de-DE" sz="2300" dirty="0"/>
              <a:t>Dokumentation (BEM-Akte</a:t>
            </a:r>
            <a:r>
              <a:rPr lang="de-DE" sz="2300" dirty="0" smtClean="0"/>
              <a:t>)</a:t>
            </a:r>
            <a:endParaRPr lang="de-DE" sz="2300" dirty="0"/>
          </a:p>
        </p:txBody>
      </p:sp>
      <p:sp>
        <p:nvSpPr>
          <p:cNvPr id="5" name="Rechteck 4"/>
          <p:cNvSpPr/>
          <p:nvPr/>
        </p:nvSpPr>
        <p:spPr>
          <a:xfrm>
            <a:off x="547669" y="1533562"/>
            <a:ext cx="7660735" cy="923330"/>
          </a:xfrm>
          <a:prstGeom prst="rect">
            <a:avLst/>
          </a:prstGeom>
          <a:ln>
            <a:solidFill>
              <a:srgbClr val="FDD205"/>
            </a:solidFill>
          </a:ln>
        </p:spPr>
        <p:txBody>
          <a:bodyPr wrap="square">
            <a:spAutoFit/>
          </a:bodyPr>
          <a:lstStyle/>
          <a:p>
            <a:r>
              <a:rPr lang="de-DE" dirty="0">
                <a:solidFill>
                  <a:srgbClr val="7F7F7F"/>
                </a:solidFill>
                <a:latin typeface="+mj-lt"/>
              </a:rPr>
              <a:t>Das Integrationsteam ist das BEM-Steuerungsgremium. Es sollte eine feste Institution im Betrieb mit festen Ansprechpartnern sein. Das Integrationsteam ist verantwortlich für:</a:t>
            </a:r>
          </a:p>
        </p:txBody>
      </p:sp>
    </p:spTree>
    <p:extLst>
      <p:ext uri="{BB962C8B-B14F-4D97-AF65-F5344CB8AC3E}">
        <p14:creationId xmlns:p14="http://schemas.microsoft.com/office/powerpoint/2010/main" val="1785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179512" y="1880828"/>
            <a:ext cx="8784976" cy="3780420"/>
          </a:xfrm>
        </p:spPr>
        <p:txBody>
          <a:bodyPr/>
          <a:lstStyle/>
          <a:p>
            <a:r>
              <a:rPr lang="de-DE" sz="2000" dirty="0"/>
              <a:t>Aufklärung des Betroffenen über Ziele, Beteiligte und zum Verfahrensablauf</a:t>
            </a:r>
          </a:p>
          <a:p>
            <a:r>
              <a:rPr lang="de-DE" sz="2000" dirty="0"/>
              <a:t>Einholung einer schriftlichen Einwilligungserklärung des Betroffenen mit Hinweis auf die datenschutzrechtlichen Bestimmungen. Ohne dieses Dokument dürfen keinerlei Informationen mit Dritten geteilt werden.</a:t>
            </a:r>
          </a:p>
          <a:p>
            <a:r>
              <a:rPr lang="de-DE" sz="2000" dirty="0"/>
              <a:t>Ursachenfindung:</a:t>
            </a:r>
          </a:p>
          <a:p>
            <a:pPr lvl="1"/>
            <a:r>
              <a:rPr lang="de-DE" sz="2000" dirty="0"/>
              <a:t>Waren arbeitsbedingte Ursachen krankheitsauslösend?</a:t>
            </a:r>
          </a:p>
          <a:p>
            <a:pPr lvl="1"/>
            <a:r>
              <a:rPr lang="de-DE" sz="2000" dirty="0"/>
              <a:t>Welche Leistungseinschränkung hat die Erkrankung zur Folge?</a:t>
            </a:r>
          </a:p>
          <a:p>
            <a:pPr lvl="1"/>
            <a:r>
              <a:rPr lang="de-DE" sz="2000" dirty="0"/>
              <a:t>Welche Leistungspotenziale bestehen? </a:t>
            </a:r>
          </a:p>
          <a:p>
            <a:r>
              <a:rPr lang="de-DE" sz="2000" dirty="0"/>
              <a:t>Gemeinsame Erarbeitung von Zielen </a:t>
            </a:r>
          </a:p>
          <a:p>
            <a:r>
              <a:rPr lang="de-DE" sz="2000" dirty="0"/>
              <a:t>Aufzeigen von </a:t>
            </a:r>
            <a:r>
              <a:rPr lang="de-DE" sz="2000" dirty="0" smtClean="0"/>
              <a:t>Perspektiven</a:t>
            </a:r>
            <a:endParaRPr lang="de-DE" sz="2000" dirty="0"/>
          </a:p>
        </p:txBody>
      </p:sp>
      <p:sp>
        <p:nvSpPr>
          <p:cNvPr id="4" name="Titel 3"/>
          <p:cNvSpPr>
            <a:spLocks noGrp="1"/>
          </p:cNvSpPr>
          <p:nvPr>
            <p:ph type="ctrTitle"/>
          </p:nvPr>
        </p:nvSpPr>
        <p:spPr>
          <a:xfrm>
            <a:off x="179512" y="656692"/>
            <a:ext cx="8784976" cy="1008112"/>
          </a:xfrm>
        </p:spPr>
        <p:txBody>
          <a:bodyPr/>
          <a:lstStyle/>
          <a:p>
            <a:r>
              <a:rPr lang="de-DE" sz="3500" dirty="0" smtClean="0">
                <a:solidFill>
                  <a:srgbClr val="FDD205"/>
                </a:solidFill>
              </a:rPr>
              <a:t>3.  </a:t>
            </a:r>
            <a:r>
              <a:rPr lang="de-DE" sz="3500" dirty="0" smtClean="0"/>
              <a:t>Erst-</a:t>
            </a:r>
            <a:r>
              <a:rPr lang="de-DE" sz="3500" dirty="0"/>
              <a:t>/Vorgespräch</a:t>
            </a:r>
          </a:p>
        </p:txBody>
      </p:sp>
      <p:sp>
        <p:nvSpPr>
          <p:cNvPr id="5"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LVR-Integrationsamt in Köln &amp; LWL-Integrationsamt Westfalen Lippe in Münster 2010, S. 41</a:t>
            </a:r>
          </a:p>
        </p:txBody>
      </p:sp>
    </p:spTree>
    <p:extLst>
      <p:ext uri="{BB962C8B-B14F-4D97-AF65-F5344CB8AC3E}">
        <p14:creationId xmlns:p14="http://schemas.microsoft.com/office/powerpoint/2010/main" val="1781649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9512" y="622909"/>
            <a:ext cx="8784976" cy="916465"/>
          </a:xfrm>
        </p:spPr>
        <p:txBody>
          <a:bodyPr/>
          <a:lstStyle/>
          <a:p>
            <a:r>
              <a:rPr lang="de-DE" sz="3500" dirty="0" smtClean="0">
                <a:solidFill>
                  <a:srgbClr val="FDD205"/>
                </a:solidFill>
              </a:rPr>
              <a:t>4.  </a:t>
            </a:r>
            <a:r>
              <a:rPr lang="de-DE" sz="3500" dirty="0" smtClean="0"/>
              <a:t>Fallbesprechung</a:t>
            </a:r>
            <a:endParaRPr lang="de-DE" sz="3500" dirty="0"/>
          </a:p>
        </p:txBody>
      </p:sp>
      <p:sp>
        <p:nvSpPr>
          <p:cNvPr id="5" name="Textfeld 4"/>
          <p:cNvSpPr txBox="1"/>
          <p:nvPr/>
        </p:nvSpPr>
        <p:spPr>
          <a:xfrm>
            <a:off x="682488" y="2314561"/>
            <a:ext cx="3746576" cy="1015663"/>
          </a:xfrm>
          <a:prstGeom prst="rect">
            <a:avLst/>
          </a:prstGeom>
          <a:solidFill>
            <a:schemeClr val="bg1">
              <a:lumMod val="85000"/>
            </a:schemeClr>
          </a:solidFill>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Situationsanalyse</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Ermittlung vorhandener Ressourcen im Betrieb</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Maßnahmenplanung</a:t>
            </a:r>
            <a:endParaRPr lang="de-DE" sz="1500" dirty="0">
              <a:solidFill>
                <a:schemeClr val="tx1">
                  <a:lumMod val="65000"/>
                  <a:lumOff val="35000"/>
                </a:schemeClr>
              </a:solidFill>
              <a:latin typeface="+mj-lt"/>
            </a:endParaRPr>
          </a:p>
        </p:txBody>
      </p:sp>
      <p:sp>
        <p:nvSpPr>
          <p:cNvPr id="6" name="Rechteck 5"/>
          <p:cNvSpPr/>
          <p:nvPr/>
        </p:nvSpPr>
        <p:spPr>
          <a:xfrm>
            <a:off x="682488" y="2026529"/>
            <a:ext cx="3746575" cy="288032"/>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latin typeface="+mj-lt"/>
              </a:rPr>
              <a:t>Ziele:</a:t>
            </a:r>
            <a:endParaRPr lang="de-DE" dirty="0">
              <a:solidFill>
                <a:schemeClr val="tx1">
                  <a:lumMod val="65000"/>
                  <a:lumOff val="35000"/>
                </a:schemeClr>
              </a:solidFill>
              <a:latin typeface="+mj-lt"/>
            </a:endParaRPr>
          </a:p>
        </p:txBody>
      </p:sp>
      <p:sp>
        <p:nvSpPr>
          <p:cNvPr id="7" name="Textfeld 6"/>
          <p:cNvSpPr txBox="1"/>
          <p:nvPr/>
        </p:nvSpPr>
        <p:spPr>
          <a:xfrm>
            <a:off x="682488" y="3753036"/>
            <a:ext cx="3746576" cy="2346180"/>
          </a:xfrm>
          <a:prstGeom prst="rect">
            <a:avLst/>
          </a:prstGeom>
          <a:solidFill>
            <a:schemeClr val="bg1">
              <a:lumMod val="85000"/>
            </a:schemeClr>
          </a:solidFill>
          <a:ln>
            <a:noFill/>
          </a:ln>
          <a:effectLst/>
        </p:spPr>
        <p:txBody>
          <a:bodyPr wrap="square" rtlCol="0">
            <a:spAutoFit/>
          </a:bodyPr>
          <a:lstStyle/>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Offenheit</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Ehrlichkeit</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Bereitschaft, sich auf die Sichtweise der Anderen einzulassen.</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keine Kritik an der Person</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kein Zeitdruck</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Entschluss zur gemeinsamen Lösungsfindung </a:t>
            </a:r>
          </a:p>
        </p:txBody>
      </p:sp>
      <p:sp>
        <p:nvSpPr>
          <p:cNvPr id="8" name="Rechteck 7"/>
          <p:cNvSpPr/>
          <p:nvPr/>
        </p:nvSpPr>
        <p:spPr>
          <a:xfrm>
            <a:off x="682488" y="3449700"/>
            <a:ext cx="3746576" cy="299854"/>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rPr>
              <a:t>Voraussetzung:</a:t>
            </a:r>
            <a:endParaRPr lang="de-DE" dirty="0">
              <a:solidFill>
                <a:schemeClr val="tx1">
                  <a:lumMod val="65000"/>
                  <a:lumOff val="35000"/>
                </a:schemeClr>
              </a:solidFill>
            </a:endParaRPr>
          </a:p>
        </p:txBody>
      </p:sp>
      <p:sp>
        <p:nvSpPr>
          <p:cNvPr id="9" name="Textfeld 8"/>
          <p:cNvSpPr txBox="1"/>
          <p:nvPr/>
        </p:nvSpPr>
        <p:spPr>
          <a:xfrm>
            <a:off x="4706920" y="4257619"/>
            <a:ext cx="3924009" cy="1015663"/>
          </a:xfrm>
          <a:prstGeom prst="rect">
            <a:avLst/>
          </a:prstGeom>
          <a:solidFill>
            <a:schemeClr val="bg1">
              <a:lumMod val="85000"/>
            </a:schemeClr>
          </a:solidFill>
          <a:ln>
            <a:noFill/>
          </a:ln>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Integrationsplan mit Hinweisen zum Vorgehen und zu Eingliederungsangeboten </a:t>
            </a:r>
            <a:br>
              <a:rPr lang="de-DE" sz="1500" dirty="0" smtClean="0">
                <a:solidFill>
                  <a:schemeClr val="tx1">
                    <a:lumMod val="65000"/>
                    <a:lumOff val="35000"/>
                  </a:schemeClr>
                </a:solidFill>
                <a:latin typeface="+mj-lt"/>
              </a:rPr>
            </a:br>
            <a:r>
              <a:rPr lang="de-DE" sz="1500" dirty="0" smtClean="0">
                <a:solidFill>
                  <a:schemeClr val="tx1">
                    <a:lumMod val="65000"/>
                    <a:lumOff val="35000"/>
                  </a:schemeClr>
                </a:solidFill>
                <a:latin typeface="+mj-lt"/>
              </a:rPr>
              <a:t>(z.B. Qualifizierungsmaßnahme, Arbeitsversuch)</a:t>
            </a:r>
          </a:p>
        </p:txBody>
      </p:sp>
      <p:sp>
        <p:nvSpPr>
          <p:cNvPr id="10" name="Rechteck 9"/>
          <p:cNvSpPr/>
          <p:nvPr/>
        </p:nvSpPr>
        <p:spPr>
          <a:xfrm>
            <a:off x="4693536" y="3955936"/>
            <a:ext cx="3936967" cy="302095"/>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rPr>
              <a:t>Ergebnis:</a:t>
            </a:r>
            <a:endParaRPr lang="de-DE" dirty="0">
              <a:solidFill>
                <a:schemeClr val="tx1">
                  <a:lumMod val="65000"/>
                  <a:lumOff val="35000"/>
                </a:schemeClr>
              </a:solidFill>
            </a:endParaRPr>
          </a:p>
        </p:txBody>
      </p:sp>
      <p:sp>
        <p:nvSpPr>
          <p:cNvPr id="11" name="Textfeld 10"/>
          <p:cNvSpPr txBox="1"/>
          <p:nvPr/>
        </p:nvSpPr>
        <p:spPr>
          <a:xfrm>
            <a:off x="4706921" y="5554687"/>
            <a:ext cx="3923581" cy="538609"/>
          </a:xfrm>
          <a:prstGeom prst="rect">
            <a:avLst/>
          </a:prstGeom>
          <a:noFill/>
          <a:ln>
            <a:solidFill>
              <a:srgbClr val="FDD205"/>
            </a:solidFill>
          </a:ln>
          <a:effectLst/>
        </p:spPr>
        <p:txBody>
          <a:bodyPr wrap="square" rtlCol="0">
            <a:spAutoFit/>
          </a:bodyPr>
          <a:lstStyle/>
          <a:p>
            <a:pPr algn="ctr"/>
            <a:r>
              <a:rPr lang="de-DE" sz="1400" b="1" dirty="0" smtClean="0">
                <a:solidFill>
                  <a:schemeClr val="tx1">
                    <a:lumMod val="65000"/>
                    <a:lumOff val="35000"/>
                  </a:schemeClr>
                </a:solidFill>
                <a:latin typeface="+mj-lt"/>
              </a:rPr>
              <a:t>Der Mitarbeiter / die Mitarbeiterin sollte an der Fallbesprechung teilnehmen</a:t>
            </a:r>
            <a:r>
              <a:rPr lang="de-DE" sz="1500" b="1" dirty="0" smtClean="0">
                <a:solidFill>
                  <a:schemeClr val="tx1">
                    <a:lumMod val="65000"/>
                    <a:lumOff val="35000"/>
                  </a:schemeClr>
                </a:solidFill>
              </a:rPr>
              <a:t>.</a:t>
            </a:r>
            <a:endParaRPr lang="de-DE" sz="1500" b="1" dirty="0">
              <a:solidFill>
                <a:schemeClr val="tx1">
                  <a:lumMod val="65000"/>
                  <a:lumOff val="35000"/>
                </a:schemeClr>
              </a:solidFill>
            </a:endParaRPr>
          </a:p>
        </p:txBody>
      </p:sp>
      <p:sp>
        <p:nvSpPr>
          <p:cNvPr id="12" name="Textfeld 11"/>
          <p:cNvSpPr txBox="1"/>
          <p:nvPr/>
        </p:nvSpPr>
        <p:spPr>
          <a:xfrm>
            <a:off x="4703485" y="2340171"/>
            <a:ext cx="3936967" cy="1477328"/>
          </a:xfrm>
          <a:prstGeom prst="rect">
            <a:avLst/>
          </a:prstGeom>
          <a:solidFill>
            <a:schemeClr val="bg1">
              <a:lumMod val="85000"/>
            </a:schemeClr>
          </a:solidFill>
          <a:ln>
            <a:noFill/>
          </a:ln>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Integrationsamt</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Rentenversicherungsträger</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Agentur für Arbeit</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Reha-Kliniken</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Krankenkassen</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etc.</a:t>
            </a:r>
          </a:p>
        </p:txBody>
      </p:sp>
      <p:sp>
        <p:nvSpPr>
          <p:cNvPr id="13" name="Rechteck 12"/>
          <p:cNvSpPr/>
          <p:nvPr/>
        </p:nvSpPr>
        <p:spPr>
          <a:xfrm>
            <a:off x="4703485" y="2024844"/>
            <a:ext cx="3936967" cy="316835"/>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latin typeface="+mj-lt"/>
              </a:rPr>
              <a:t>externe Partner:</a:t>
            </a:r>
            <a:endParaRPr lang="de-DE" dirty="0">
              <a:solidFill>
                <a:schemeClr val="tx1">
                  <a:lumMod val="65000"/>
                  <a:lumOff val="35000"/>
                </a:schemeClr>
              </a:solidFill>
              <a:latin typeface="+mj-lt"/>
            </a:endParaRPr>
          </a:p>
        </p:txBody>
      </p:sp>
      <p:sp>
        <p:nvSpPr>
          <p:cNvPr id="14" name="Rechteck 13"/>
          <p:cNvSpPr/>
          <p:nvPr/>
        </p:nvSpPr>
        <p:spPr>
          <a:xfrm>
            <a:off x="4693537" y="884396"/>
            <a:ext cx="3946916" cy="923330"/>
          </a:xfrm>
          <a:prstGeom prst="rect">
            <a:avLst/>
          </a:prstGeom>
          <a:ln>
            <a:solidFill>
              <a:srgbClr val="FDD205"/>
            </a:solidFill>
          </a:ln>
        </p:spPr>
        <p:txBody>
          <a:bodyPr wrap="square">
            <a:spAutoFit/>
          </a:bodyPr>
          <a:lstStyle/>
          <a:p>
            <a:pPr algn="ctr"/>
            <a:r>
              <a:rPr lang="de-DE" b="1" dirty="0" err="1">
                <a:solidFill>
                  <a:srgbClr val="7F7F7F"/>
                </a:solidFill>
                <a:latin typeface="+mj-lt"/>
                <a:cs typeface="Arial" pitchFamily="34" charset="0"/>
              </a:rPr>
              <a:t>igaCheck</a:t>
            </a:r>
            <a:r>
              <a:rPr lang="de-DE" dirty="0">
                <a:solidFill>
                  <a:srgbClr val="7F7F7F"/>
                </a:solidFill>
                <a:latin typeface="+mj-lt"/>
                <a:cs typeface="Arial" pitchFamily="34" charset="0"/>
              </a:rPr>
              <a:t> „Erfassung beruflicher Anforderungen, Belastungen und Gefährdungen“</a:t>
            </a:r>
          </a:p>
        </p:txBody>
      </p:sp>
      <p:sp>
        <p:nvSpPr>
          <p:cNvPr id="15"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 </a:t>
            </a:r>
            <a:r>
              <a:rPr lang="de-DE" sz="900" dirty="0">
                <a:solidFill>
                  <a:srgbClr val="7F7F7F"/>
                </a:solidFill>
                <a:latin typeface="+mj-lt"/>
                <a:cs typeface="Arial" charset="0"/>
              </a:rPr>
              <a:t>LVR-Integrationsamt in Köln &amp; LWL-Integrationsamt Westfalen Lippe in Münster 2013</a:t>
            </a:r>
          </a:p>
        </p:txBody>
      </p:sp>
    </p:spTree>
    <p:extLst>
      <p:ext uri="{BB962C8B-B14F-4D97-AF65-F5344CB8AC3E}">
        <p14:creationId xmlns:p14="http://schemas.microsoft.com/office/powerpoint/2010/main" val="2609190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84684"/>
            <a:ext cx="8784976" cy="1008112"/>
          </a:xfrm>
        </p:spPr>
        <p:txBody>
          <a:bodyPr/>
          <a:lstStyle/>
          <a:p>
            <a:r>
              <a:rPr lang="de-DE" sz="3500" dirty="0" smtClean="0">
                <a:solidFill>
                  <a:srgbClr val="FDD205"/>
                </a:solidFill>
              </a:rPr>
              <a:t>4. </a:t>
            </a:r>
            <a:r>
              <a:rPr lang="de-DE" sz="3500" dirty="0" smtClean="0"/>
              <a:t>Vorgehen </a:t>
            </a:r>
            <a:r>
              <a:rPr lang="de-DE" sz="3500" dirty="0"/>
              <a:t>bei der </a:t>
            </a:r>
            <a:r>
              <a:rPr lang="de-DE" sz="3500" dirty="0" smtClean="0"/>
              <a:t>Maßnahmenplanung</a:t>
            </a:r>
            <a:endParaRPr lang="de-DE" sz="3500" dirty="0"/>
          </a:p>
        </p:txBody>
      </p:sp>
      <p:sp>
        <p:nvSpPr>
          <p:cNvPr id="4" name="Eingekerbter Richtungspfeil 3"/>
          <p:cNvSpPr/>
          <p:nvPr/>
        </p:nvSpPr>
        <p:spPr>
          <a:xfrm>
            <a:off x="196128" y="1874431"/>
            <a:ext cx="1767273"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Wo sind</a:t>
            </a:r>
          </a:p>
          <a:p>
            <a:pPr algn="ctr"/>
            <a:r>
              <a:rPr lang="de-DE" sz="1100" b="1" dirty="0" smtClean="0">
                <a:solidFill>
                  <a:schemeClr val="tx1">
                    <a:lumMod val="65000"/>
                    <a:lumOff val="35000"/>
                  </a:schemeClr>
                </a:solidFill>
                <a:latin typeface="+mj-lt"/>
                <a:cs typeface="Arial" pitchFamily="34" charset="0"/>
              </a:rPr>
              <a:t>die Auslöser?</a:t>
            </a:r>
            <a:endParaRPr lang="de-DE" sz="1100" b="1" dirty="0">
              <a:solidFill>
                <a:schemeClr val="tx1">
                  <a:lumMod val="65000"/>
                  <a:lumOff val="35000"/>
                </a:schemeClr>
              </a:solidFill>
              <a:latin typeface="+mj-lt"/>
              <a:cs typeface="Arial" pitchFamily="34" charset="0"/>
            </a:endParaRPr>
          </a:p>
        </p:txBody>
      </p:sp>
      <p:sp>
        <p:nvSpPr>
          <p:cNvPr id="5" name="Eingekerbter Richtungspfeil 4"/>
          <p:cNvSpPr/>
          <p:nvPr/>
        </p:nvSpPr>
        <p:spPr>
          <a:xfrm>
            <a:off x="1853732" y="1874431"/>
            <a:ext cx="1800000" cy="624863"/>
          </a:xfrm>
          <a:prstGeom prst="chevron">
            <a:avLst/>
          </a:prstGeom>
          <a:solidFill>
            <a:srgbClr val="FDD205"/>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Erkrankung/ AU</a:t>
            </a:r>
          </a:p>
          <a:p>
            <a:pPr algn="ctr"/>
            <a:r>
              <a:rPr lang="de-DE" sz="1100" b="1" dirty="0" smtClean="0">
                <a:solidFill>
                  <a:schemeClr val="tx1">
                    <a:lumMod val="65000"/>
                    <a:lumOff val="35000"/>
                  </a:schemeClr>
                </a:solidFill>
                <a:latin typeface="+mj-lt"/>
                <a:cs typeface="Arial" pitchFamily="34" charset="0"/>
              </a:rPr>
              <a:t>&gt; 6 Wochen</a:t>
            </a:r>
            <a:endParaRPr lang="de-DE" sz="1100" b="1" dirty="0">
              <a:solidFill>
                <a:schemeClr val="tx1">
                  <a:lumMod val="65000"/>
                  <a:lumOff val="35000"/>
                </a:schemeClr>
              </a:solidFill>
              <a:latin typeface="+mj-lt"/>
              <a:cs typeface="Arial" pitchFamily="34" charset="0"/>
            </a:endParaRPr>
          </a:p>
        </p:txBody>
      </p:sp>
      <p:sp>
        <p:nvSpPr>
          <p:cNvPr id="6" name="Eingekerbter Richtungspfeil 5"/>
          <p:cNvSpPr/>
          <p:nvPr/>
        </p:nvSpPr>
        <p:spPr>
          <a:xfrm>
            <a:off x="3537738" y="1874431"/>
            <a:ext cx="1636364"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Was können wir tun?</a:t>
            </a:r>
            <a:endParaRPr lang="de-DE" sz="1100" b="1" dirty="0">
              <a:solidFill>
                <a:schemeClr val="tx1">
                  <a:lumMod val="65000"/>
                  <a:lumOff val="35000"/>
                </a:schemeClr>
              </a:solidFill>
              <a:latin typeface="+mj-lt"/>
              <a:cs typeface="Arial" pitchFamily="34" charset="0"/>
            </a:endParaRPr>
          </a:p>
        </p:txBody>
      </p:sp>
      <p:sp>
        <p:nvSpPr>
          <p:cNvPr id="7" name="Eingekerbter Richtungspfeil 6"/>
          <p:cNvSpPr/>
          <p:nvPr/>
        </p:nvSpPr>
        <p:spPr>
          <a:xfrm>
            <a:off x="5058304" y="1874431"/>
            <a:ext cx="1800000"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Was </a:t>
            </a:r>
          </a:p>
          <a:p>
            <a:pPr algn="ctr"/>
            <a:r>
              <a:rPr lang="de-DE" sz="1100" b="1" dirty="0" smtClean="0">
                <a:solidFill>
                  <a:schemeClr val="tx1">
                    <a:lumMod val="65000"/>
                    <a:lumOff val="35000"/>
                  </a:schemeClr>
                </a:solidFill>
                <a:latin typeface="+mj-lt"/>
                <a:cs typeface="Arial" pitchFamily="34" charset="0"/>
              </a:rPr>
              <a:t>können wir realisieren?</a:t>
            </a:r>
            <a:endParaRPr lang="de-DE" sz="1100" b="1" dirty="0">
              <a:solidFill>
                <a:schemeClr val="tx1">
                  <a:lumMod val="65000"/>
                  <a:lumOff val="35000"/>
                </a:schemeClr>
              </a:solidFill>
              <a:latin typeface="+mj-lt"/>
              <a:cs typeface="Arial" pitchFamily="34" charset="0"/>
            </a:endParaRPr>
          </a:p>
        </p:txBody>
      </p:sp>
      <p:sp>
        <p:nvSpPr>
          <p:cNvPr id="8" name="Eingekerbter Richtungspfeil 7"/>
          <p:cNvSpPr/>
          <p:nvPr/>
        </p:nvSpPr>
        <p:spPr>
          <a:xfrm>
            <a:off x="6766856" y="1874423"/>
            <a:ext cx="2127273" cy="624794"/>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Für welche Lösung entscheiden wir uns?</a:t>
            </a:r>
            <a:endParaRPr lang="de-DE" sz="1100" b="1" dirty="0">
              <a:solidFill>
                <a:schemeClr val="tx1">
                  <a:lumMod val="65000"/>
                  <a:lumOff val="35000"/>
                </a:schemeClr>
              </a:solidFill>
              <a:latin typeface="+mj-lt"/>
              <a:cs typeface="Arial" pitchFamily="34" charset="0"/>
            </a:endParaRPr>
          </a:p>
        </p:txBody>
      </p:sp>
      <p:sp>
        <p:nvSpPr>
          <p:cNvPr id="9" name="Rechteck 8"/>
          <p:cNvSpPr/>
          <p:nvPr/>
        </p:nvSpPr>
        <p:spPr>
          <a:xfrm>
            <a:off x="179556" y="2744923"/>
            <a:ext cx="1656184" cy="864096"/>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Arbeitsplatz/</a:t>
            </a:r>
          </a:p>
          <a:p>
            <a:pPr algn="ctr"/>
            <a:r>
              <a:rPr lang="de-DE" sz="1400" b="1" dirty="0" smtClean="0">
                <a:solidFill>
                  <a:schemeClr val="tx1">
                    <a:lumMod val="65000"/>
                    <a:lumOff val="35000"/>
                  </a:schemeClr>
                </a:solidFill>
                <a:latin typeface="+mj-lt"/>
                <a:cs typeface="Arial" pitchFamily="34" charset="0"/>
              </a:rPr>
              <a:t>-organisation</a:t>
            </a:r>
            <a:endParaRPr lang="de-DE" sz="1400" b="1" dirty="0">
              <a:solidFill>
                <a:schemeClr val="tx1">
                  <a:lumMod val="65000"/>
                  <a:lumOff val="35000"/>
                </a:schemeClr>
              </a:solidFill>
              <a:latin typeface="+mj-lt"/>
              <a:cs typeface="Arial" pitchFamily="34" charset="0"/>
            </a:endParaRPr>
          </a:p>
        </p:txBody>
      </p:sp>
      <p:sp>
        <p:nvSpPr>
          <p:cNvPr id="10" name="Rechteck 9"/>
          <p:cNvSpPr/>
          <p:nvPr/>
        </p:nvSpPr>
        <p:spPr>
          <a:xfrm>
            <a:off x="179556" y="3717032"/>
            <a:ext cx="1656184" cy="756084"/>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Individuum</a:t>
            </a:r>
            <a:endParaRPr lang="de-DE" sz="1400" b="1" dirty="0">
              <a:solidFill>
                <a:schemeClr val="tx1">
                  <a:lumMod val="65000"/>
                  <a:lumOff val="35000"/>
                </a:schemeClr>
              </a:solidFill>
              <a:latin typeface="+mj-lt"/>
              <a:cs typeface="Arial" pitchFamily="34" charset="0"/>
            </a:endParaRPr>
          </a:p>
        </p:txBody>
      </p:sp>
      <p:sp>
        <p:nvSpPr>
          <p:cNvPr id="11" name="Rechteck 10"/>
          <p:cNvSpPr/>
          <p:nvPr/>
        </p:nvSpPr>
        <p:spPr>
          <a:xfrm>
            <a:off x="179556" y="4617132"/>
            <a:ext cx="1656184" cy="612068"/>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soziales Arbeitsumfeld</a:t>
            </a:r>
            <a:endParaRPr lang="de-DE" sz="1400" b="1" dirty="0">
              <a:solidFill>
                <a:schemeClr val="tx1">
                  <a:lumMod val="65000"/>
                  <a:lumOff val="35000"/>
                </a:schemeClr>
              </a:solidFill>
              <a:latin typeface="+mj-lt"/>
              <a:cs typeface="Arial" pitchFamily="34" charset="0"/>
            </a:endParaRPr>
          </a:p>
        </p:txBody>
      </p:sp>
      <p:sp>
        <p:nvSpPr>
          <p:cNvPr id="12" name="Rechteck 11"/>
          <p:cNvSpPr/>
          <p:nvPr/>
        </p:nvSpPr>
        <p:spPr>
          <a:xfrm>
            <a:off x="179556" y="5409222"/>
            <a:ext cx="1656184" cy="612068"/>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privates Umfeld</a:t>
            </a:r>
            <a:endParaRPr lang="de-DE" sz="1400" b="1" dirty="0">
              <a:solidFill>
                <a:schemeClr val="tx1">
                  <a:lumMod val="65000"/>
                  <a:lumOff val="35000"/>
                </a:schemeClr>
              </a:solidFill>
              <a:latin typeface="+mj-lt"/>
              <a:cs typeface="Arial" pitchFamily="34" charset="0"/>
            </a:endParaRPr>
          </a:p>
        </p:txBody>
      </p:sp>
      <p:sp>
        <p:nvSpPr>
          <p:cNvPr id="13" name="Rechteck 12"/>
          <p:cNvSpPr/>
          <p:nvPr/>
        </p:nvSpPr>
        <p:spPr>
          <a:xfrm>
            <a:off x="3275856" y="2744923"/>
            <a:ext cx="2232000" cy="864096"/>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Arbeitsgestaltung </a:t>
            </a:r>
          </a:p>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Wechsel des Arbeitsplatzes</a:t>
            </a:r>
          </a:p>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Arbeitszeit, Rotation</a:t>
            </a:r>
            <a:endParaRPr lang="de-DE" sz="1200" dirty="0">
              <a:solidFill>
                <a:schemeClr val="tx1">
                  <a:lumMod val="65000"/>
                  <a:lumOff val="35000"/>
                </a:schemeClr>
              </a:solidFill>
              <a:latin typeface="+mj-lt"/>
              <a:cs typeface="Arial" pitchFamily="34" charset="0"/>
            </a:endParaRPr>
          </a:p>
        </p:txBody>
      </p:sp>
      <p:sp>
        <p:nvSpPr>
          <p:cNvPr id="14" name="Rechteck 13"/>
          <p:cNvSpPr/>
          <p:nvPr/>
        </p:nvSpPr>
        <p:spPr>
          <a:xfrm>
            <a:off x="3275856" y="3717032"/>
            <a:ext cx="2232000" cy="756084"/>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Leistungsfähigkeit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Qualifikation/Bildung</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berufliche Kompetenz</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Motivation</a:t>
            </a:r>
            <a:endParaRPr lang="de-DE" sz="1200" dirty="0">
              <a:solidFill>
                <a:schemeClr val="tx1">
                  <a:lumMod val="65000"/>
                  <a:lumOff val="35000"/>
                </a:schemeClr>
              </a:solidFill>
              <a:latin typeface="+mj-lt"/>
              <a:cs typeface="Arial" pitchFamily="34" charset="0"/>
            </a:endParaRPr>
          </a:p>
        </p:txBody>
      </p:sp>
      <p:sp>
        <p:nvSpPr>
          <p:cNvPr id="15" name="Rechteck 14"/>
          <p:cNvSpPr/>
          <p:nvPr/>
        </p:nvSpPr>
        <p:spPr>
          <a:xfrm>
            <a:off x="3275856" y="4617132"/>
            <a:ext cx="2232000" cy="612068"/>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Führungskraft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Konfliktmanagement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Begleitung</a:t>
            </a:r>
          </a:p>
        </p:txBody>
      </p:sp>
      <p:sp>
        <p:nvSpPr>
          <p:cNvPr id="16" name="Rechteck 15"/>
          <p:cNvSpPr/>
          <p:nvPr/>
        </p:nvSpPr>
        <p:spPr>
          <a:xfrm>
            <a:off x="3275856" y="5409222"/>
            <a:ext cx="2232000" cy="612068"/>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Unterstützung</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Motivation</a:t>
            </a:r>
          </a:p>
        </p:txBody>
      </p:sp>
      <p:sp>
        <p:nvSpPr>
          <p:cNvPr id="17" name="Rechteck 16"/>
          <p:cNvSpPr/>
          <p:nvPr/>
        </p:nvSpPr>
        <p:spPr>
          <a:xfrm rot="10800000">
            <a:off x="5688124" y="2744924"/>
            <a:ext cx="900000" cy="3348000"/>
          </a:xfrm>
          <a:prstGeom prst="rect">
            <a:avLst/>
          </a:pr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mj-lt"/>
                <a:cs typeface="Arial" pitchFamily="34" charset="0"/>
              </a:rPr>
              <a:t>Unterstützungsmöglichkeiten ausloten!</a:t>
            </a:r>
          </a:p>
          <a:p>
            <a:pPr algn="ctr"/>
            <a:r>
              <a:rPr lang="de-DE" sz="1400" dirty="0" smtClean="0">
                <a:solidFill>
                  <a:schemeClr val="bg1"/>
                </a:solidFill>
                <a:latin typeface="+mj-lt"/>
                <a:cs typeface="Arial" pitchFamily="34" charset="0"/>
              </a:rPr>
              <a:t>Welche in- und externen Stellen sind einzubeziehen?</a:t>
            </a:r>
            <a:endParaRPr lang="de-DE" sz="1400" dirty="0">
              <a:solidFill>
                <a:schemeClr val="bg1"/>
              </a:solidFill>
              <a:latin typeface="+mj-lt"/>
              <a:cs typeface="Arial" pitchFamily="34" charset="0"/>
            </a:endParaRPr>
          </a:p>
        </p:txBody>
      </p:sp>
      <p:sp>
        <p:nvSpPr>
          <p:cNvPr id="22" name="Eingekerbter Richtungspfeil 21"/>
          <p:cNvSpPr/>
          <p:nvPr/>
        </p:nvSpPr>
        <p:spPr>
          <a:xfrm>
            <a:off x="6804250" y="2744924"/>
            <a:ext cx="2196244" cy="3348000"/>
          </a:xfrm>
          <a:prstGeom prst="chevron">
            <a:avLst>
              <a:gd name="adj" fmla="val 11663"/>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lumMod val="65000"/>
                  <a:lumOff val="35000"/>
                </a:schemeClr>
              </a:solidFill>
              <a:latin typeface="+mj-lt"/>
            </a:endParaRPr>
          </a:p>
        </p:txBody>
      </p:sp>
      <p:sp>
        <p:nvSpPr>
          <p:cNvPr id="23" name="Textfeld 22"/>
          <p:cNvSpPr txBox="1"/>
          <p:nvPr/>
        </p:nvSpPr>
        <p:spPr>
          <a:xfrm>
            <a:off x="6984268" y="3579837"/>
            <a:ext cx="1944216" cy="1577355"/>
          </a:xfrm>
          <a:prstGeom prst="rect">
            <a:avLst/>
          </a:prstGeom>
          <a:noFill/>
          <a:effectLst/>
        </p:spPr>
        <p:txBody>
          <a:bodyPr wrap="square" rtlCol="0">
            <a:spAutoFit/>
          </a:bodyPr>
          <a:lstStyle/>
          <a:p>
            <a:pPr algn="ctr">
              <a:spcAft>
                <a:spcPts val="300"/>
              </a:spcAft>
            </a:pPr>
            <a:r>
              <a:rPr lang="de-DE" sz="1400" b="1" dirty="0" smtClean="0">
                <a:solidFill>
                  <a:schemeClr val="tx1">
                    <a:lumMod val="65000"/>
                    <a:lumOff val="35000"/>
                  </a:schemeClr>
                </a:solidFill>
                <a:latin typeface="+mj-lt"/>
              </a:rPr>
              <a:t>Lösungsoptionen</a:t>
            </a:r>
            <a:r>
              <a:rPr lang="de-DE" sz="1400" b="1" dirty="0">
                <a:solidFill>
                  <a:schemeClr val="tx1">
                    <a:lumMod val="65000"/>
                    <a:lumOff val="35000"/>
                  </a:schemeClr>
                </a:solidFill>
                <a:latin typeface="+mj-lt"/>
              </a:rPr>
              <a:t>:</a:t>
            </a:r>
          </a:p>
          <a:p>
            <a:pPr marL="373063" indent="-285750" defTabSz="900113">
              <a:spcAft>
                <a:spcPts val="300"/>
              </a:spcAft>
              <a:buFont typeface="Arial" pitchFamily="34" charset="0"/>
              <a:buChar char="•"/>
              <a:tabLst>
                <a:tab pos="261938" algn="l"/>
              </a:tabLst>
            </a:pPr>
            <a:r>
              <a:rPr lang="de-DE" sz="1400" dirty="0" smtClean="0">
                <a:solidFill>
                  <a:schemeClr val="tx1">
                    <a:lumMod val="65000"/>
                    <a:lumOff val="35000"/>
                  </a:schemeClr>
                </a:solidFill>
                <a:latin typeface="+mj-lt"/>
              </a:rPr>
              <a:t>technische</a:t>
            </a:r>
            <a:endParaRPr lang="de-DE" sz="1400" dirty="0">
              <a:solidFill>
                <a:schemeClr val="tx1">
                  <a:lumMod val="65000"/>
                  <a:lumOff val="35000"/>
                </a:schemeClr>
              </a:solidFill>
              <a:latin typeface="+mj-lt"/>
            </a:endParaRPr>
          </a:p>
          <a:p>
            <a:pPr marL="373063" indent="-285750" defTabSz="900113">
              <a:spcAft>
                <a:spcPts val="300"/>
              </a:spcAft>
              <a:buFont typeface="Arial" pitchFamily="34" charset="0"/>
              <a:buChar char="•"/>
              <a:tabLst>
                <a:tab pos="261938" algn="l"/>
              </a:tabLst>
            </a:pPr>
            <a:r>
              <a:rPr lang="de-DE" sz="1400" dirty="0" smtClean="0">
                <a:solidFill>
                  <a:schemeClr val="tx1">
                    <a:lumMod val="65000"/>
                    <a:lumOff val="35000"/>
                  </a:schemeClr>
                </a:solidFill>
                <a:latin typeface="+mj-lt"/>
              </a:rPr>
              <a:t>organisatorische</a:t>
            </a:r>
            <a:endParaRPr lang="de-DE" sz="1400" dirty="0">
              <a:solidFill>
                <a:schemeClr val="tx1">
                  <a:lumMod val="65000"/>
                  <a:lumOff val="35000"/>
                </a:schemeClr>
              </a:solidFill>
              <a:latin typeface="+mj-lt"/>
            </a:endParaRPr>
          </a:p>
          <a:p>
            <a:pPr marL="373063" indent="-285750" defTabSz="900113">
              <a:spcAft>
                <a:spcPts val="300"/>
              </a:spcAft>
              <a:buFont typeface="Arial" pitchFamily="34" charset="0"/>
              <a:buChar char="•"/>
              <a:tabLst>
                <a:tab pos="261938" algn="l"/>
              </a:tabLst>
            </a:pPr>
            <a:r>
              <a:rPr lang="de-DE" sz="1400" dirty="0">
                <a:solidFill>
                  <a:schemeClr val="tx1">
                    <a:lumMod val="65000"/>
                    <a:lumOff val="35000"/>
                  </a:schemeClr>
                </a:solidFill>
                <a:latin typeface="+mj-lt"/>
              </a:rPr>
              <a:t>persönliche</a:t>
            </a:r>
          </a:p>
          <a:p>
            <a:pPr marL="373063" indent="-285750" defTabSz="900113">
              <a:spcAft>
                <a:spcPts val="300"/>
              </a:spcAft>
              <a:buFont typeface="Arial" pitchFamily="34" charset="0"/>
              <a:buChar char="•"/>
              <a:tabLst>
                <a:tab pos="261938" algn="l"/>
              </a:tabLst>
            </a:pPr>
            <a:r>
              <a:rPr lang="de-DE" sz="1400" dirty="0">
                <a:solidFill>
                  <a:schemeClr val="tx1">
                    <a:lumMod val="65000"/>
                    <a:lumOff val="35000"/>
                  </a:schemeClr>
                </a:solidFill>
                <a:latin typeface="+mj-lt"/>
              </a:rPr>
              <a:t>keine</a:t>
            </a:r>
          </a:p>
          <a:p>
            <a:pPr marL="285750" indent="-285750">
              <a:buFont typeface="Arial" pitchFamily="34" charset="0"/>
              <a:buChar char="•"/>
            </a:pPr>
            <a:endParaRPr lang="de-DE" sz="1400" dirty="0">
              <a:latin typeface="+mj-lt"/>
            </a:endParaRPr>
          </a:p>
        </p:txBody>
      </p:sp>
      <p:sp>
        <p:nvSpPr>
          <p:cNvPr id="25" name="Pfeil nach rechts 24"/>
          <p:cNvSpPr/>
          <p:nvPr/>
        </p:nvSpPr>
        <p:spPr>
          <a:xfrm>
            <a:off x="1967698" y="3004833"/>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a:off x="1967698" y="3922936"/>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p:cNvSpPr/>
          <p:nvPr/>
        </p:nvSpPr>
        <p:spPr>
          <a:xfrm>
            <a:off x="1967698" y="4751028"/>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27"/>
          <p:cNvSpPr/>
          <p:nvPr/>
        </p:nvSpPr>
        <p:spPr>
          <a:xfrm>
            <a:off x="1967698" y="5525116"/>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Untertitel 2"/>
          <p:cNvSpPr txBox="1">
            <a:spLocks/>
          </p:cNvSpPr>
          <p:nvPr/>
        </p:nvSpPr>
        <p:spPr>
          <a:xfrm>
            <a:off x="395288"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in Anlehnung an BIT 2011, S. 3</a:t>
            </a:r>
          </a:p>
        </p:txBody>
      </p:sp>
    </p:spTree>
    <p:extLst>
      <p:ext uri="{BB962C8B-B14F-4D97-AF65-F5344CB8AC3E}">
        <p14:creationId xmlns:p14="http://schemas.microsoft.com/office/powerpoint/2010/main" val="1666275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263634" y="4817979"/>
            <a:ext cx="3660225" cy="611855"/>
            <a:chOff x="-127649" y="3580172"/>
            <a:chExt cx="1385997" cy="855910"/>
          </a:xfrm>
          <a:solidFill>
            <a:schemeClr val="bg1">
              <a:lumMod val="85000"/>
            </a:schemeClr>
          </a:solidFill>
        </p:grpSpPr>
        <p:sp>
          <p:nvSpPr>
            <p:cNvPr id="5" name="Ellipse 4"/>
            <p:cNvSpPr/>
            <p:nvPr/>
          </p:nvSpPr>
          <p:spPr>
            <a:xfrm>
              <a:off x="-127649" y="3580172"/>
              <a:ext cx="1385997" cy="855910"/>
            </a:xfrm>
            <a:prstGeom prst="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Ellipse 4"/>
            <p:cNvSpPr/>
            <p:nvPr/>
          </p:nvSpPr>
          <p:spPr>
            <a:xfrm>
              <a:off x="-97331" y="3705517"/>
              <a:ext cx="1327244" cy="6052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Integrationsteam</a:t>
              </a:r>
              <a:endParaRPr lang="de-DE" sz="1400" b="1" kern="1200" dirty="0">
                <a:solidFill>
                  <a:srgbClr val="7F7F7F"/>
                </a:solidFill>
                <a:latin typeface="+mj-lt"/>
                <a:cs typeface="Arial" pitchFamily="34" charset="0"/>
              </a:endParaRPr>
            </a:p>
          </p:txBody>
        </p:sp>
      </p:grpSp>
      <p:grpSp>
        <p:nvGrpSpPr>
          <p:cNvPr id="7" name="Gruppieren 6"/>
          <p:cNvGrpSpPr/>
          <p:nvPr/>
        </p:nvGrpSpPr>
        <p:grpSpPr>
          <a:xfrm>
            <a:off x="1263634" y="3852794"/>
            <a:ext cx="2151673" cy="935341"/>
            <a:chOff x="117975" y="2297859"/>
            <a:chExt cx="1393917" cy="1213790"/>
          </a:xfrm>
          <a:solidFill>
            <a:schemeClr val="bg1">
              <a:lumMod val="85000"/>
            </a:schemeClr>
          </a:solidFill>
        </p:grpSpPr>
        <p:sp>
          <p:nvSpPr>
            <p:cNvPr id="8" name="Ellipse 7"/>
            <p:cNvSpPr/>
            <p:nvPr/>
          </p:nvSpPr>
          <p:spPr>
            <a:xfrm>
              <a:off x="117975" y="2297859"/>
              <a:ext cx="1393917" cy="1213790"/>
            </a:xfrm>
            <a:prstGeom prst="rect">
              <a:avLst/>
            </a:prstGeom>
            <a:grpFill/>
            <a:ln>
              <a:noFill/>
            </a:ln>
          </p:spPr>
          <p:style>
            <a:lnRef idx="2">
              <a:schemeClr val="lt1">
                <a:hueOff val="0"/>
                <a:satOff val="0"/>
                <a:lumOff val="0"/>
                <a:alphaOff val="0"/>
              </a:schemeClr>
            </a:lnRef>
            <a:fillRef idx="1">
              <a:schemeClr val="accent2">
                <a:hueOff val="585190"/>
                <a:satOff val="-730"/>
                <a:lumOff val="172"/>
                <a:alphaOff val="0"/>
              </a:schemeClr>
            </a:fillRef>
            <a:effectRef idx="0">
              <a:schemeClr val="accent2">
                <a:hueOff val="585190"/>
                <a:satOff val="-730"/>
                <a:lumOff val="172"/>
                <a:alphaOff val="0"/>
              </a:schemeClr>
            </a:effectRef>
            <a:fontRef idx="minor">
              <a:schemeClr val="lt1"/>
            </a:fontRef>
          </p:style>
        </p:sp>
        <p:sp>
          <p:nvSpPr>
            <p:cNvPr id="9" name="Ellipse 4"/>
            <p:cNvSpPr/>
            <p:nvPr/>
          </p:nvSpPr>
          <p:spPr>
            <a:xfrm>
              <a:off x="168239" y="2475614"/>
              <a:ext cx="1273199" cy="85828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err="1" smtClean="0">
                  <a:solidFill>
                    <a:srgbClr val="7F7F7F"/>
                  </a:solidFill>
                  <a:latin typeface="+mj-lt"/>
                  <a:cs typeface="Arial" pitchFamily="34" charset="0"/>
                </a:rPr>
                <a:t>Schwerbe-hindertenvertretung</a:t>
              </a:r>
              <a:endParaRPr lang="de-DE" sz="1400" b="1" kern="1200" dirty="0">
                <a:solidFill>
                  <a:srgbClr val="7F7F7F"/>
                </a:solidFill>
                <a:latin typeface="+mj-lt"/>
                <a:cs typeface="Arial" pitchFamily="34" charset="0"/>
              </a:endParaRPr>
            </a:p>
          </p:txBody>
        </p:sp>
      </p:grpSp>
      <p:grpSp>
        <p:nvGrpSpPr>
          <p:cNvPr id="10" name="Gruppieren 9"/>
          <p:cNvGrpSpPr/>
          <p:nvPr/>
        </p:nvGrpSpPr>
        <p:grpSpPr>
          <a:xfrm>
            <a:off x="1256759" y="3094067"/>
            <a:ext cx="2151673" cy="720402"/>
            <a:chOff x="898253" y="1101644"/>
            <a:chExt cx="1393917" cy="1270680"/>
          </a:xfrm>
          <a:solidFill>
            <a:schemeClr val="bg1">
              <a:lumMod val="85000"/>
            </a:schemeClr>
          </a:solidFill>
        </p:grpSpPr>
        <p:sp>
          <p:nvSpPr>
            <p:cNvPr id="11" name="Ellipse 10"/>
            <p:cNvSpPr/>
            <p:nvPr/>
          </p:nvSpPr>
          <p:spPr>
            <a:xfrm>
              <a:off x="898253" y="1101644"/>
              <a:ext cx="1393917" cy="1270680"/>
            </a:xfrm>
            <a:prstGeom prst="rect">
              <a:avLst/>
            </a:prstGeom>
            <a:grpFill/>
            <a:ln>
              <a:noFill/>
            </a:ln>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12" name="Ellipse 4"/>
            <p:cNvSpPr/>
            <p:nvPr/>
          </p:nvSpPr>
          <p:spPr>
            <a:xfrm>
              <a:off x="1054644" y="1263107"/>
              <a:ext cx="1086152" cy="99012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Haus-/Facharzt, Krankenhaus</a:t>
              </a:r>
              <a:endParaRPr lang="de-DE" sz="1400" b="1" kern="1200" dirty="0">
                <a:solidFill>
                  <a:srgbClr val="7F7F7F"/>
                </a:solidFill>
                <a:latin typeface="+mj-lt"/>
                <a:cs typeface="Arial" pitchFamily="34" charset="0"/>
              </a:endParaRPr>
            </a:p>
          </p:txBody>
        </p:sp>
      </p:grpSp>
      <p:grpSp>
        <p:nvGrpSpPr>
          <p:cNvPr id="13" name="Gruppieren 12"/>
          <p:cNvGrpSpPr/>
          <p:nvPr/>
        </p:nvGrpSpPr>
        <p:grpSpPr>
          <a:xfrm>
            <a:off x="1255189" y="2276872"/>
            <a:ext cx="2151673" cy="785213"/>
            <a:chOff x="2066023" y="340377"/>
            <a:chExt cx="1393917" cy="1232659"/>
          </a:xfrm>
          <a:solidFill>
            <a:schemeClr val="bg1">
              <a:lumMod val="85000"/>
            </a:schemeClr>
          </a:solidFill>
        </p:grpSpPr>
        <p:sp>
          <p:nvSpPr>
            <p:cNvPr id="14" name="Ellipse 13"/>
            <p:cNvSpPr/>
            <p:nvPr/>
          </p:nvSpPr>
          <p:spPr>
            <a:xfrm>
              <a:off x="2066023" y="340377"/>
              <a:ext cx="1393917" cy="1232659"/>
            </a:xfrm>
            <a:prstGeom prst="rect">
              <a:avLst/>
            </a:prstGeom>
            <a:grpFill/>
            <a:ln>
              <a:noFill/>
            </a:ln>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sp>
        <p:sp>
          <p:nvSpPr>
            <p:cNvPr id="15" name="Ellipse 4"/>
            <p:cNvSpPr/>
            <p:nvPr/>
          </p:nvSpPr>
          <p:spPr>
            <a:xfrm>
              <a:off x="2217372" y="520896"/>
              <a:ext cx="1085496" cy="87162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Krankenkasse</a:t>
              </a:r>
              <a:endParaRPr lang="de-DE" sz="1400" b="1" kern="1200" dirty="0">
                <a:solidFill>
                  <a:srgbClr val="7F7F7F"/>
                </a:solidFill>
                <a:latin typeface="+mj-lt"/>
                <a:cs typeface="Arial" pitchFamily="34" charset="0"/>
              </a:endParaRPr>
            </a:p>
          </p:txBody>
        </p:sp>
      </p:grpSp>
      <p:grpSp>
        <p:nvGrpSpPr>
          <p:cNvPr id="16" name="Gruppieren 15"/>
          <p:cNvGrpSpPr/>
          <p:nvPr/>
        </p:nvGrpSpPr>
        <p:grpSpPr>
          <a:xfrm>
            <a:off x="3455823" y="2293830"/>
            <a:ext cx="2008948" cy="776120"/>
            <a:chOff x="3443501" y="-10244"/>
            <a:chExt cx="1393917" cy="1385907"/>
          </a:xfrm>
          <a:solidFill>
            <a:schemeClr val="bg1">
              <a:lumMod val="85000"/>
            </a:schemeClr>
          </a:solidFill>
        </p:grpSpPr>
        <p:sp>
          <p:nvSpPr>
            <p:cNvPr id="17" name="Ellipse 16"/>
            <p:cNvSpPr/>
            <p:nvPr/>
          </p:nvSpPr>
          <p:spPr>
            <a:xfrm>
              <a:off x="3443501" y="-10244"/>
              <a:ext cx="1393917" cy="1385907"/>
            </a:xfrm>
            <a:prstGeom prst="rect">
              <a:avLst/>
            </a:prstGeom>
            <a:grpFill/>
            <a:ln>
              <a:noFill/>
            </a:ln>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8" name="Ellipse 4"/>
            <p:cNvSpPr/>
            <p:nvPr/>
          </p:nvSpPr>
          <p:spPr>
            <a:xfrm>
              <a:off x="3647635" y="192717"/>
              <a:ext cx="985649" cy="9799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Personal-abteilung</a:t>
              </a:r>
              <a:endParaRPr lang="de-DE" sz="1400" b="1" kern="1200" dirty="0">
                <a:solidFill>
                  <a:srgbClr val="7F7F7F"/>
                </a:solidFill>
                <a:latin typeface="+mj-lt"/>
                <a:cs typeface="Arial" pitchFamily="34" charset="0"/>
              </a:endParaRPr>
            </a:p>
          </p:txBody>
        </p:sp>
      </p:grpSp>
      <p:grpSp>
        <p:nvGrpSpPr>
          <p:cNvPr id="22" name="Gruppieren 21"/>
          <p:cNvGrpSpPr/>
          <p:nvPr/>
        </p:nvGrpSpPr>
        <p:grpSpPr>
          <a:xfrm>
            <a:off x="5505326" y="2293830"/>
            <a:ext cx="2451049" cy="785674"/>
            <a:chOff x="4820979" y="324039"/>
            <a:chExt cx="1393917" cy="1265335"/>
          </a:xfrm>
          <a:solidFill>
            <a:schemeClr val="bg1">
              <a:lumMod val="85000"/>
            </a:schemeClr>
          </a:solidFill>
        </p:grpSpPr>
        <p:sp>
          <p:nvSpPr>
            <p:cNvPr id="23" name="Ellipse 22"/>
            <p:cNvSpPr/>
            <p:nvPr/>
          </p:nvSpPr>
          <p:spPr>
            <a:xfrm>
              <a:off x="4820979" y="324039"/>
              <a:ext cx="1393917" cy="1265335"/>
            </a:xfrm>
            <a:prstGeom prst="rect">
              <a:avLst/>
            </a:prstGeom>
            <a:grpFill/>
            <a:ln>
              <a:noFill/>
            </a:ln>
          </p:spPr>
          <p:style>
            <a:lnRef idx="2">
              <a:schemeClr val="lt1">
                <a:hueOff val="0"/>
                <a:satOff val="0"/>
                <a:lumOff val="0"/>
                <a:alphaOff val="0"/>
              </a:schemeClr>
            </a:lnRef>
            <a:fillRef idx="1">
              <a:schemeClr val="accent2">
                <a:hueOff val="2925949"/>
                <a:satOff val="-3649"/>
                <a:lumOff val="858"/>
                <a:alphaOff val="0"/>
              </a:schemeClr>
            </a:fillRef>
            <a:effectRef idx="0">
              <a:schemeClr val="accent2">
                <a:hueOff val="2925949"/>
                <a:satOff val="-3649"/>
                <a:lumOff val="858"/>
                <a:alphaOff val="0"/>
              </a:schemeClr>
            </a:effectRef>
            <a:fontRef idx="minor">
              <a:schemeClr val="lt1"/>
            </a:fontRef>
          </p:style>
        </p:sp>
        <p:sp>
          <p:nvSpPr>
            <p:cNvPr id="24" name="Ellipse 4"/>
            <p:cNvSpPr/>
            <p:nvPr/>
          </p:nvSpPr>
          <p:spPr>
            <a:xfrm>
              <a:off x="5025113" y="509343"/>
              <a:ext cx="985649" cy="8947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Betriebsrat</a:t>
              </a:r>
              <a:endParaRPr lang="de-DE" sz="1400" b="1" kern="1200" dirty="0">
                <a:solidFill>
                  <a:srgbClr val="7F7F7F"/>
                </a:solidFill>
                <a:latin typeface="+mj-lt"/>
                <a:cs typeface="Arial" pitchFamily="34" charset="0"/>
              </a:endParaRPr>
            </a:p>
          </p:txBody>
        </p:sp>
      </p:grpSp>
      <p:grpSp>
        <p:nvGrpSpPr>
          <p:cNvPr id="25" name="Gruppieren 24"/>
          <p:cNvGrpSpPr/>
          <p:nvPr/>
        </p:nvGrpSpPr>
        <p:grpSpPr>
          <a:xfrm>
            <a:off x="5505326" y="3110330"/>
            <a:ext cx="2451050" cy="695237"/>
            <a:chOff x="5988748" y="1080120"/>
            <a:chExt cx="1393917" cy="1313729"/>
          </a:xfrm>
          <a:solidFill>
            <a:schemeClr val="bg1">
              <a:lumMod val="85000"/>
            </a:schemeClr>
          </a:solidFill>
        </p:grpSpPr>
        <p:sp>
          <p:nvSpPr>
            <p:cNvPr id="26" name="Ellipse 25"/>
            <p:cNvSpPr/>
            <p:nvPr/>
          </p:nvSpPr>
          <p:spPr>
            <a:xfrm>
              <a:off x="5988748" y="1080120"/>
              <a:ext cx="1393917" cy="1313729"/>
            </a:xfrm>
            <a:prstGeom prst="rect">
              <a:avLst/>
            </a:prstGeom>
            <a:grpFill/>
            <a:ln>
              <a:noFill/>
            </a:ln>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27" name="Ellipse 4"/>
            <p:cNvSpPr/>
            <p:nvPr/>
          </p:nvSpPr>
          <p:spPr>
            <a:xfrm>
              <a:off x="6040279" y="1272511"/>
              <a:ext cx="1316621" cy="102899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500" b="1" kern="1200" dirty="0" smtClean="0">
                  <a:solidFill>
                    <a:srgbClr val="7F7F7F"/>
                  </a:solidFill>
                  <a:latin typeface="+mj-lt"/>
                  <a:cs typeface="Arial" pitchFamily="34" charset="0"/>
                </a:rPr>
                <a:t>Rentenversicherung</a:t>
              </a:r>
              <a:endParaRPr lang="de-DE" sz="1500" b="1" kern="1200" dirty="0">
                <a:solidFill>
                  <a:srgbClr val="7F7F7F"/>
                </a:solidFill>
                <a:latin typeface="+mj-lt"/>
                <a:cs typeface="Arial" pitchFamily="34" charset="0"/>
              </a:endParaRPr>
            </a:p>
          </p:txBody>
        </p:sp>
      </p:grpSp>
      <p:grpSp>
        <p:nvGrpSpPr>
          <p:cNvPr id="28" name="Gruppieren 27"/>
          <p:cNvGrpSpPr/>
          <p:nvPr/>
        </p:nvGrpSpPr>
        <p:grpSpPr>
          <a:xfrm>
            <a:off x="5505326" y="3840596"/>
            <a:ext cx="2451050" cy="935341"/>
            <a:chOff x="6889987" y="2408478"/>
            <a:chExt cx="1151999" cy="992553"/>
          </a:xfrm>
          <a:solidFill>
            <a:schemeClr val="bg1">
              <a:lumMod val="85000"/>
            </a:schemeClr>
          </a:solidFill>
        </p:grpSpPr>
        <p:sp>
          <p:nvSpPr>
            <p:cNvPr id="29" name="Ellipse 28"/>
            <p:cNvSpPr/>
            <p:nvPr/>
          </p:nvSpPr>
          <p:spPr>
            <a:xfrm>
              <a:off x="6889987" y="2408478"/>
              <a:ext cx="1151999" cy="992553"/>
            </a:xfrm>
            <a:prstGeom prst="rect">
              <a:avLst/>
            </a:prstGeom>
            <a:grpFill/>
            <a:ln>
              <a:noFill/>
            </a:ln>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sp>
        <p:sp>
          <p:nvSpPr>
            <p:cNvPr id="30" name="Ellipse 4"/>
            <p:cNvSpPr/>
            <p:nvPr/>
          </p:nvSpPr>
          <p:spPr>
            <a:xfrm>
              <a:off x="6973162" y="2480140"/>
              <a:ext cx="985649" cy="84922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Unfallkasse/ </a:t>
              </a:r>
              <a:r>
                <a:rPr lang="de-DE" sz="1400" b="1" kern="1200" dirty="0" err="1" smtClean="0">
                  <a:solidFill>
                    <a:srgbClr val="7F7F7F"/>
                  </a:solidFill>
                  <a:latin typeface="+mj-lt"/>
                  <a:cs typeface="Arial" pitchFamily="34" charset="0"/>
                </a:rPr>
                <a:t>Berufsge-nossenschaft</a:t>
              </a:r>
              <a:endParaRPr lang="de-DE" sz="1400" b="1" kern="1200" dirty="0">
                <a:solidFill>
                  <a:srgbClr val="7F7F7F"/>
                </a:solidFill>
                <a:latin typeface="+mj-lt"/>
                <a:cs typeface="Arial" pitchFamily="34" charset="0"/>
              </a:endParaRPr>
            </a:p>
          </p:txBody>
        </p:sp>
      </p:grpSp>
      <p:grpSp>
        <p:nvGrpSpPr>
          <p:cNvPr id="31" name="Gruppieren 30"/>
          <p:cNvGrpSpPr/>
          <p:nvPr/>
        </p:nvGrpSpPr>
        <p:grpSpPr>
          <a:xfrm>
            <a:off x="4957780" y="4817979"/>
            <a:ext cx="2998596" cy="611855"/>
            <a:chOff x="8197296" y="4626784"/>
            <a:chExt cx="1393917" cy="1200990"/>
          </a:xfrm>
          <a:solidFill>
            <a:schemeClr val="bg1">
              <a:lumMod val="85000"/>
            </a:schemeClr>
          </a:solidFill>
        </p:grpSpPr>
        <p:sp>
          <p:nvSpPr>
            <p:cNvPr id="32" name="Ellipse 31"/>
            <p:cNvSpPr/>
            <p:nvPr/>
          </p:nvSpPr>
          <p:spPr>
            <a:xfrm>
              <a:off x="8197296" y="4626784"/>
              <a:ext cx="1393917" cy="1200990"/>
            </a:xfrm>
            <a:prstGeom prst="rect">
              <a:avLst/>
            </a:prstGeom>
            <a:grpFill/>
            <a:ln>
              <a:noFill/>
            </a:ln>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sp>
        <p:sp>
          <p:nvSpPr>
            <p:cNvPr id="33" name="Ellipse 4"/>
            <p:cNvSpPr/>
            <p:nvPr/>
          </p:nvSpPr>
          <p:spPr>
            <a:xfrm>
              <a:off x="8320619" y="4769012"/>
              <a:ext cx="1147269" cy="9693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Aft>
                  <a:spcPct val="35000"/>
                </a:spcAft>
              </a:pPr>
              <a:r>
                <a:rPr lang="de-DE" sz="1400" b="1" dirty="0">
                  <a:solidFill>
                    <a:srgbClr val="7F7F7F"/>
                  </a:solidFill>
                  <a:latin typeface="+mj-lt"/>
                  <a:cs typeface="Arial" pitchFamily="34" charset="0"/>
                </a:rPr>
                <a:t>Betrieb-/Werksarzt</a:t>
              </a:r>
            </a:p>
          </p:txBody>
        </p:sp>
      </p:grpSp>
      <p:grpSp>
        <p:nvGrpSpPr>
          <p:cNvPr id="36" name="Gruppieren 35"/>
          <p:cNvGrpSpPr/>
          <p:nvPr/>
        </p:nvGrpSpPr>
        <p:grpSpPr>
          <a:xfrm>
            <a:off x="3455822" y="3110330"/>
            <a:ext cx="2008949" cy="1666624"/>
            <a:chOff x="1878570" y="389290"/>
            <a:chExt cx="1393917" cy="1232659"/>
          </a:xfrm>
          <a:solidFill>
            <a:srgbClr val="FDD205"/>
          </a:solidFill>
        </p:grpSpPr>
        <p:sp>
          <p:nvSpPr>
            <p:cNvPr id="37" name="Ellipse 36"/>
            <p:cNvSpPr/>
            <p:nvPr/>
          </p:nvSpPr>
          <p:spPr>
            <a:xfrm>
              <a:off x="1878570" y="389290"/>
              <a:ext cx="1393917" cy="1232659"/>
            </a:xfrm>
            <a:prstGeom prst="rect">
              <a:avLst/>
            </a:prstGeom>
            <a:grpFill/>
            <a:ln>
              <a:noFill/>
            </a:ln>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sp>
        <p:sp>
          <p:nvSpPr>
            <p:cNvPr id="38" name="Ellipse 4"/>
            <p:cNvSpPr/>
            <p:nvPr/>
          </p:nvSpPr>
          <p:spPr>
            <a:xfrm>
              <a:off x="1962072" y="591302"/>
              <a:ext cx="1189109" cy="87162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2000" b="1" dirty="0" smtClean="0">
                  <a:solidFill>
                    <a:schemeClr val="tx1">
                      <a:lumMod val="65000"/>
                      <a:lumOff val="35000"/>
                    </a:schemeClr>
                  </a:solidFill>
                  <a:latin typeface="+mj-lt"/>
                  <a:cs typeface="Arial" pitchFamily="34" charset="0"/>
                </a:rPr>
                <a:t>Mitarbeiter</a:t>
              </a:r>
              <a:endParaRPr lang="de-DE" sz="2000" b="1" kern="1200" dirty="0">
                <a:solidFill>
                  <a:schemeClr val="tx1">
                    <a:lumMod val="65000"/>
                    <a:lumOff val="35000"/>
                  </a:schemeClr>
                </a:solidFill>
                <a:latin typeface="+mj-lt"/>
                <a:cs typeface="Arial" pitchFamily="34" charset="0"/>
              </a:endParaRPr>
            </a:p>
          </p:txBody>
        </p:sp>
      </p:grpSp>
      <p:sp>
        <p:nvSpPr>
          <p:cNvPr id="48"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in </a:t>
            </a:r>
            <a:r>
              <a:rPr lang="de-DE" sz="900" dirty="0" smtClean="0">
                <a:solidFill>
                  <a:srgbClr val="7F7F7F"/>
                </a:solidFill>
              </a:rPr>
              <a:t>Anlehnung an </a:t>
            </a:r>
            <a:r>
              <a:rPr lang="de-DE" sz="900" dirty="0">
                <a:solidFill>
                  <a:srgbClr val="7F7F7F"/>
                </a:solidFill>
              </a:rPr>
              <a:t>Hans-Böckler-Stiftung 2011, S. 86</a:t>
            </a:r>
          </a:p>
        </p:txBody>
      </p:sp>
      <p:sp>
        <p:nvSpPr>
          <p:cNvPr id="39" name="Titel 1"/>
          <p:cNvSpPr txBox="1">
            <a:spLocks/>
          </p:cNvSpPr>
          <p:nvPr/>
        </p:nvSpPr>
        <p:spPr bwMode="auto">
          <a:xfrm>
            <a:off x="179512" y="584684"/>
            <a:ext cx="8784976"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bg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500" dirty="0" smtClean="0">
                <a:solidFill>
                  <a:srgbClr val="FDD205"/>
                </a:solidFill>
              </a:rPr>
              <a:t>4. </a:t>
            </a:r>
            <a:r>
              <a:rPr lang="de-DE" sz="3500" dirty="0"/>
              <a:t>Der Mitarbeiter – stets im Mittelpunkt</a:t>
            </a:r>
          </a:p>
        </p:txBody>
      </p:sp>
    </p:spTree>
    <p:extLst>
      <p:ext uri="{BB962C8B-B14F-4D97-AF65-F5344CB8AC3E}">
        <p14:creationId xmlns:p14="http://schemas.microsoft.com/office/powerpoint/2010/main" val="196768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3"/>
          </p:nvPr>
        </p:nvSpPr>
        <p:spPr>
          <a:xfrm>
            <a:off x="179512" y="1988840"/>
            <a:ext cx="8784976" cy="2700300"/>
          </a:xfrm>
        </p:spPr>
        <p:txBody>
          <a:bodyPr/>
          <a:lstStyle/>
          <a:p>
            <a:r>
              <a:rPr lang="de-DE" dirty="0"/>
              <a:t>Individuelle Bewertung der Einzelfallarbeit</a:t>
            </a:r>
          </a:p>
          <a:p>
            <a:r>
              <a:rPr lang="de-DE" dirty="0"/>
              <a:t>Selbstkritischer Erfahrungsaustausch mit den BEM-Beteiligten</a:t>
            </a:r>
          </a:p>
          <a:p>
            <a:r>
              <a:rPr lang="de-DE" dirty="0"/>
              <a:t>Sind die Betroffenen und Vorgesetzten mit dem BEM-Prozess und den damit erreichten Zielen zufrieden?</a:t>
            </a:r>
          </a:p>
          <a:p>
            <a:r>
              <a:rPr lang="de-DE" dirty="0"/>
              <a:t>Erfassung der Krankheitszeiten nach BEM-Durchführung</a:t>
            </a:r>
          </a:p>
          <a:p>
            <a:r>
              <a:rPr lang="de-DE" dirty="0"/>
              <a:t>Erfassung der krankheitsbedingten </a:t>
            </a:r>
            <a:r>
              <a:rPr lang="de-DE" dirty="0" smtClean="0"/>
              <a:t>Kündigungen</a:t>
            </a:r>
            <a:endParaRPr lang="de-DE" dirty="0"/>
          </a:p>
        </p:txBody>
      </p:sp>
      <p:sp>
        <p:nvSpPr>
          <p:cNvPr id="6" name="Rechteck 5"/>
          <p:cNvSpPr/>
          <p:nvPr/>
        </p:nvSpPr>
        <p:spPr>
          <a:xfrm>
            <a:off x="503548" y="5265204"/>
            <a:ext cx="8208912" cy="861774"/>
          </a:xfrm>
          <a:prstGeom prst="rect">
            <a:avLst/>
          </a:prstGeom>
          <a:ln>
            <a:solidFill>
              <a:srgbClr val="FDD205"/>
            </a:solidFill>
          </a:ln>
        </p:spPr>
        <p:txBody>
          <a:bodyPr wrap="square">
            <a:spAutoFit/>
          </a:bodyPr>
          <a:lstStyle/>
          <a:p>
            <a:pPr marL="1436688" indent="-1436688">
              <a:spcAft>
                <a:spcPts val="600"/>
              </a:spcAft>
              <a:buClr>
                <a:schemeClr val="bg1">
                  <a:lumMod val="50000"/>
                </a:schemeClr>
              </a:buClr>
              <a:tabLst>
                <a:tab pos="1438275" algn="l"/>
              </a:tabLst>
            </a:pPr>
            <a:r>
              <a:rPr lang="de-DE" b="1" dirty="0">
                <a:solidFill>
                  <a:srgbClr val="7F7F7F"/>
                </a:solidFill>
                <a:latin typeface="+mj-lt"/>
              </a:rPr>
              <a:t>Kennzahlen:</a:t>
            </a:r>
            <a:r>
              <a:rPr lang="de-DE" dirty="0">
                <a:solidFill>
                  <a:srgbClr val="7F7F7F"/>
                </a:solidFill>
                <a:latin typeface="+mj-lt"/>
              </a:rPr>
              <a:t>	</a:t>
            </a:r>
            <a:r>
              <a:rPr lang="de-DE" sz="1600" dirty="0">
                <a:solidFill>
                  <a:srgbClr val="7F7F7F"/>
                </a:solidFill>
                <a:latin typeface="+mj-lt"/>
              </a:rPr>
              <a:t>AU-Tage, Erhebung der Zufriedenheit, </a:t>
            </a:r>
            <a:r>
              <a:rPr lang="de-DE" sz="1600" dirty="0" smtClean="0">
                <a:solidFill>
                  <a:srgbClr val="7F7F7F"/>
                </a:solidFill>
                <a:latin typeface="+mj-lt"/>
              </a:rPr>
              <a:t>Kosten </a:t>
            </a:r>
            <a:r>
              <a:rPr lang="de-DE" sz="1600" dirty="0">
                <a:solidFill>
                  <a:srgbClr val="7F7F7F"/>
                </a:solidFill>
                <a:latin typeface="+mj-lt"/>
              </a:rPr>
              <a:t>für Zusatzpersonal oder </a:t>
            </a:r>
            <a:r>
              <a:rPr lang="de-DE" sz="1600" dirty="0" smtClean="0">
                <a:solidFill>
                  <a:srgbClr val="7F7F7F"/>
                </a:solidFill>
                <a:latin typeface="+mj-lt"/>
              </a:rPr>
              <a:t>Umgestaltungs-/</a:t>
            </a:r>
            <a:r>
              <a:rPr lang="de-DE" sz="1600" dirty="0">
                <a:solidFill>
                  <a:srgbClr val="7F7F7F"/>
                </a:solidFill>
                <a:latin typeface="+mj-lt"/>
              </a:rPr>
              <a:t>Umbaumaßnahmen, </a:t>
            </a:r>
            <a:r>
              <a:rPr lang="de-DE" sz="1600" dirty="0" smtClean="0">
                <a:solidFill>
                  <a:srgbClr val="7F7F7F"/>
                </a:solidFill>
                <a:latin typeface="+mj-lt"/>
              </a:rPr>
              <a:t>BEM-bedingte Anschaffungskosten </a:t>
            </a:r>
            <a:r>
              <a:rPr lang="de-DE" sz="1600" dirty="0">
                <a:solidFill>
                  <a:srgbClr val="7F7F7F"/>
                </a:solidFill>
                <a:latin typeface="+mj-lt"/>
              </a:rPr>
              <a:t>(z.B. höhenverstellbarer </a:t>
            </a:r>
            <a:r>
              <a:rPr lang="de-DE" sz="1600" dirty="0" smtClean="0">
                <a:solidFill>
                  <a:srgbClr val="7F7F7F"/>
                </a:solidFill>
                <a:latin typeface="+mj-lt"/>
              </a:rPr>
              <a:t>Tisch, Spracheingabegerät</a:t>
            </a:r>
            <a:r>
              <a:rPr lang="de-DE" sz="1600" dirty="0">
                <a:solidFill>
                  <a:srgbClr val="7F7F7F"/>
                </a:solidFill>
                <a:latin typeface="+mj-lt"/>
              </a:rPr>
              <a:t>), Qualifizierungskosten etc.</a:t>
            </a:r>
            <a:endParaRPr lang="de-DE" sz="1600" b="1" dirty="0">
              <a:solidFill>
                <a:srgbClr val="7F7F7F"/>
              </a:solidFill>
              <a:latin typeface="+mj-lt"/>
            </a:endParaRPr>
          </a:p>
        </p:txBody>
      </p:sp>
      <p:sp>
        <p:nvSpPr>
          <p:cNvPr id="7" name="Titel 1"/>
          <p:cNvSpPr txBox="1">
            <a:spLocks/>
          </p:cNvSpPr>
          <p:nvPr/>
        </p:nvSpPr>
        <p:spPr bwMode="auto">
          <a:xfrm>
            <a:off x="179512" y="584684"/>
            <a:ext cx="8784976"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bg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500" dirty="0" smtClean="0">
                <a:solidFill>
                  <a:srgbClr val="FDD205"/>
                </a:solidFill>
              </a:rPr>
              <a:t>4. </a:t>
            </a:r>
            <a:r>
              <a:rPr lang="de-DE" sz="3500" dirty="0" smtClean="0"/>
              <a:t>Evaluation</a:t>
            </a:r>
          </a:p>
        </p:txBody>
      </p:sp>
    </p:spTree>
    <p:extLst>
      <p:ext uri="{BB962C8B-B14F-4D97-AF65-F5344CB8AC3E}">
        <p14:creationId xmlns:p14="http://schemas.microsoft.com/office/powerpoint/2010/main" val="314638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smtClean="0">
                <a:solidFill>
                  <a:srgbClr val="FDD205"/>
                </a:solidFill>
              </a:rPr>
              <a:t>7.  </a:t>
            </a:r>
            <a:r>
              <a:rPr lang="de-DE" sz="3500" dirty="0" smtClean="0"/>
              <a:t>Dokumentation </a:t>
            </a:r>
            <a:r>
              <a:rPr lang="de-DE" sz="3500" dirty="0"/>
              <a:t>– Sicherstellung von </a:t>
            </a:r>
            <a:br>
              <a:rPr lang="de-DE" sz="3500" dirty="0"/>
            </a:br>
            <a:r>
              <a:rPr lang="de-DE" sz="3500" dirty="0"/>
              <a:t>Transparenz &amp; Nachvollziehbarkeit</a:t>
            </a:r>
          </a:p>
        </p:txBody>
      </p:sp>
      <p:sp>
        <p:nvSpPr>
          <p:cNvPr id="3" name="Inhaltsplatzhalter 2"/>
          <p:cNvSpPr>
            <a:spLocks noGrp="1"/>
          </p:cNvSpPr>
          <p:nvPr>
            <p:ph idx="13"/>
          </p:nvPr>
        </p:nvSpPr>
        <p:spPr>
          <a:xfrm>
            <a:off x="179512" y="1988840"/>
            <a:ext cx="6408712" cy="4464496"/>
          </a:xfrm>
        </p:spPr>
        <p:txBody>
          <a:bodyPr/>
          <a:lstStyle/>
          <a:p>
            <a:pPr marL="0" indent="0">
              <a:spcAft>
                <a:spcPts val="1200"/>
              </a:spcAft>
              <a:buClr>
                <a:schemeClr val="bg1">
                  <a:lumMod val="50000"/>
                </a:schemeClr>
              </a:buClr>
              <a:buNone/>
            </a:pPr>
            <a:r>
              <a:rPr lang="de-DE" sz="1800" b="1" dirty="0"/>
              <a:t>Es ist wichtig, die Durchführung von BEM akribisch zu protokollieren. Dazu gehören unter anderem...</a:t>
            </a:r>
          </a:p>
          <a:p>
            <a:pPr>
              <a:spcAft>
                <a:spcPts val="1200"/>
              </a:spcAft>
            </a:pPr>
            <a:r>
              <a:rPr lang="de-DE" sz="1600" dirty="0"/>
              <a:t>...eine umfassende Situationsanalyse (Arbeitssituationsanalyse, </a:t>
            </a:r>
            <a:r>
              <a:rPr lang="de-DE" sz="1600" dirty="0" smtClean="0"/>
              <a:t>Arbeitsplatz/Tätigkeitsbeschreibung</a:t>
            </a:r>
            <a:r>
              <a:rPr lang="de-DE" sz="1600" dirty="0"/>
              <a:t>, Gefährdungsbeurteilung, Begehungsprotokoll</a:t>
            </a:r>
            <a:r>
              <a:rPr lang="de-DE" sz="1600" dirty="0" smtClean="0"/>
              <a:t>...)</a:t>
            </a:r>
          </a:p>
          <a:p>
            <a:pPr>
              <a:spcAft>
                <a:spcPts val="1200"/>
              </a:spcAft>
            </a:pPr>
            <a:r>
              <a:rPr lang="de-DE" sz="1600" dirty="0" smtClean="0"/>
              <a:t>...</a:t>
            </a:r>
            <a:r>
              <a:rPr lang="de-DE" sz="1600" dirty="0"/>
              <a:t>angewandte Wiedereingliederungs-Maßnahmen (Anforderungs- und Fähigkeitsprofil, Anforderungsprofil des Arbeitsplatzes, Eingliederungsplan, Dokumentation </a:t>
            </a:r>
            <a:r>
              <a:rPr lang="de-DE" sz="1600" dirty="0" smtClean="0"/>
              <a:t>der Gestaltungsmaßnahmen am Arbeitsplatz...)</a:t>
            </a:r>
          </a:p>
          <a:p>
            <a:pPr>
              <a:spcAft>
                <a:spcPts val="1200"/>
              </a:spcAft>
            </a:pPr>
            <a:r>
              <a:rPr lang="de-DE" sz="1600" dirty="0" smtClean="0"/>
              <a:t>...</a:t>
            </a:r>
            <a:r>
              <a:rPr lang="de-DE" sz="1600" dirty="0"/>
              <a:t>sowie ein Ergebnis-Protokoll</a:t>
            </a:r>
            <a:r>
              <a:rPr lang="de-DE" sz="1600" dirty="0" smtClean="0"/>
              <a:t>.</a:t>
            </a:r>
          </a:p>
          <a:p>
            <a:pPr marL="0" indent="0">
              <a:spcAft>
                <a:spcPts val="1200"/>
              </a:spcAft>
              <a:buNone/>
            </a:pPr>
            <a:r>
              <a:rPr lang="de-DE" sz="1600" dirty="0" smtClean="0"/>
              <a:t>Dabei </a:t>
            </a:r>
            <a:r>
              <a:rPr lang="de-DE" sz="1600" dirty="0"/>
              <a:t>sollte selbstverständlich stets auf die datenschutzrechtlichen Bestimmungen geachtet werden.</a:t>
            </a:r>
          </a:p>
        </p:txBody>
      </p:sp>
      <p:sp>
        <p:nvSpPr>
          <p:cNvPr id="6" name="Rechteck 5"/>
          <p:cNvSpPr/>
          <p:nvPr/>
        </p:nvSpPr>
        <p:spPr>
          <a:xfrm>
            <a:off x="6588224" y="2789927"/>
            <a:ext cx="2304256" cy="2862322"/>
          </a:xfrm>
          <a:prstGeom prst="rect">
            <a:avLst/>
          </a:prstGeom>
          <a:solidFill>
            <a:schemeClr val="bg1">
              <a:lumMod val="95000"/>
            </a:schemeClr>
          </a:solidFill>
        </p:spPr>
        <p:txBody>
          <a:bodyPr wrap="square">
            <a:spAutoFit/>
          </a:bodyPr>
          <a:lstStyle/>
          <a:p>
            <a:pPr marL="0" lvl="1"/>
            <a:r>
              <a:rPr lang="de-DE" dirty="0" smtClean="0">
                <a:solidFill>
                  <a:srgbClr val="7F7F7F"/>
                </a:solidFill>
                <a:latin typeface="+mj-lt"/>
              </a:rPr>
              <a:t>→</a:t>
            </a:r>
            <a:r>
              <a:rPr lang="de-DE" dirty="0"/>
              <a:t> </a:t>
            </a:r>
            <a:r>
              <a:rPr lang="de-DE" dirty="0" smtClean="0">
                <a:solidFill>
                  <a:srgbClr val="7F7F7F"/>
                </a:solidFill>
                <a:latin typeface="+mj-lt"/>
              </a:rPr>
              <a:t>Strukturierung </a:t>
            </a:r>
            <a:r>
              <a:rPr lang="de-DE" dirty="0">
                <a:solidFill>
                  <a:srgbClr val="7F7F7F"/>
                </a:solidFill>
                <a:latin typeface="+mj-lt"/>
              </a:rPr>
              <a:t>und Steuerung des </a:t>
            </a:r>
            <a:r>
              <a:rPr lang="de-DE" dirty="0" smtClean="0">
                <a:solidFill>
                  <a:srgbClr val="7F7F7F"/>
                </a:solidFill>
                <a:latin typeface="+mj-lt"/>
              </a:rPr>
              <a:t>Vorgehens</a:t>
            </a:r>
          </a:p>
          <a:p>
            <a:pPr marL="0" lvl="1"/>
            <a:endParaRPr lang="de-DE" dirty="0">
              <a:solidFill>
                <a:srgbClr val="7F7F7F"/>
              </a:solidFill>
              <a:latin typeface="+mj-lt"/>
            </a:endParaRPr>
          </a:p>
          <a:p>
            <a:pPr marL="0" lvl="1"/>
            <a:r>
              <a:rPr lang="de-DE" dirty="0" smtClean="0">
                <a:solidFill>
                  <a:srgbClr val="7F7F7F"/>
                </a:solidFill>
                <a:latin typeface="+mj-lt"/>
              </a:rPr>
              <a:t>→</a:t>
            </a:r>
            <a:r>
              <a:rPr lang="de-DE" dirty="0">
                <a:latin typeface="+mj-lt"/>
              </a:rPr>
              <a:t> </a:t>
            </a:r>
            <a:r>
              <a:rPr lang="de-DE" dirty="0" smtClean="0">
                <a:solidFill>
                  <a:srgbClr val="7F7F7F"/>
                </a:solidFill>
                <a:latin typeface="+mj-lt"/>
              </a:rPr>
              <a:t>Beweissicherung </a:t>
            </a:r>
            <a:r>
              <a:rPr lang="de-DE" dirty="0">
                <a:solidFill>
                  <a:srgbClr val="7F7F7F"/>
                </a:solidFill>
                <a:latin typeface="+mj-lt"/>
              </a:rPr>
              <a:t>der ordnungsgemäßen </a:t>
            </a:r>
            <a:r>
              <a:rPr lang="de-DE" dirty="0" smtClean="0">
                <a:solidFill>
                  <a:srgbClr val="7F7F7F"/>
                </a:solidFill>
                <a:latin typeface="+mj-lt"/>
              </a:rPr>
              <a:t>Durchführung</a:t>
            </a:r>
          </a:p>
          <a:p>
            <a:pPr marL="0" lvl="1"/>
            <a:endParaRPr lang="de-DE" dirty="0">
              <a:solidFill>
                <a:srgbClr val="7F7F7F"/>
              </a:solidFill>
              <a:latin typeface="+mj-lt"/>
            </a:endParaRPr>
          </a:p>
          <a:p>
            <a:pPr marL="0" lvl="1"/>
            <a:r>
              <a:rPr lang="de-DE" dirty="0" smtClean="0">
                <a:solidFill>
                  <a:srgbClr val="7F7F7F"/>
                </a:solidFill>
                <a:latin typeface="+mj-lt"/>
              </a:rPr>
              <a:t>→Voraussetzung </a:t>
            </a:r>
            <a:r>
              <a:rPr lang="de-DE" dirty="0">
                <a:solidFill>
                  <a:srgbClr val="7F7F7F"/>
                </a:solidFill>
                <a:latin typeface="+mj-lt"/>
              </a:rPr>
              <a:t>für die Evaluation</a:t>
            </a:r>
          </a:p>
        </p:txBody>
      </p:sp>
    </p:spTree>
    <p:extLst>
      <p:ext uri="{BB962C8B-B14F-4D97-AF65-F5344CB8AC3E}">
        <p14:creationId xmlns:p14="http://schemas.microsoft.com/office/powerpoint/2010/main" val="897454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gdalena\Desktop\Works\Projekte\Kunde\BKK\BEM\42-257063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 r="1059" b="9772"/>
          <a:stretch/>
        </p:blipFill>
        <p:spPr bwMode="auto">
          <a:xfrm>
            <a:off x="0" y="1032512"/>
            <a:ext cx="9144000" cy="55648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ctrTitle"/>
          </p:nvPr>
        </p:nvSpPr>
        <p:spPr>
          <a:xfrm>
            <a:off x="0" y="2751063"/>
            <a:ext cx="5508104" cy="1470025"/>
          </a:xfrm>
        </p:spPr>
        <p:txBody>
          <a:bodyPr/>
          <a:lstStyle/>
          <a:p>
            <a:r>
              <a:rPr lang="de-DE" dirty="0"/>
              <a:t>Eine lohnende Investition?!</a:t>
            </a:r>
          </a:p>
        </p:txBody>
      </p:sp>
    </p:spTree>
    <p:extLst>
      <p:ext uri="{BB962C8B-B14F-4D97-AF65-F5344CB8AC3E}">
        <p14:creationId xmlns:p14="http://schemas.microsoft.com/office/powerpoint/2010/main" val="3553587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500" dirty="0"/>
              <a:t>Gegenüberstellung von Kosten &amp; Nutzen</a:t>
            </a:r>
          </a:p>
        </p:txBody>
      </p:sp>
      <p:graphicFrame>
        <p:nvGraphicFramePr>
          <p:cNvPr id="4" name="Tabelle 3"/>
          <p:cNvGraphicFramePr>
            <a:graphicFrameLocks noGrp="1"/>
          </p:cNvGraphicFramePr>
          <p:nvPr>
            <p:extLst>
              <p:ext uri="{D42A27DB-BD31-4B8C-83A1-F6EECF244321}">
                <p14:modId xmlns:p14="http://schemas.microsoft.com/office/powerpoint/2010/main" val="4169005076"/>
              </p:ext>
            </p:extLst>
          </p:nvPr>
        </p:nvGraphicFramePr>
        <p:xfrm>
          <a:off x="539552" y="1497877"/>
          <a:ext cx="8172909" cy="4631424"/>
        </p:xfrm>
        <a:graphic>
          <a:graphicData uri="http://schemas.openxmlformats.org/drawingml/2006/table">
            <a:tbl>
              <a:tblPr firstRow="1" bandRow="1">
                <a:tableStyleId>{2D5ABB26-0587-4C30-8999-92F81FD0307C}</a:tableStyleId>
              </a:tblPr>
              <a:tblGrid>
                <a:gridCol w="2444888">
                  <a:extLst>
                    <a:ext uri="{9D8B030D-6E8A-4147-A177-3AD203B41FA5}">
                      <a16:colId xmlns:a16="http://schemas.microsoft.com/office/drawing/2014/main" val="20000"/>
                    </a:ext>
                  </a:extLst>
                </a:gridCol>
                <a:gridCol w="2799395">
                  <a:extLst>
                    <a:ext uri="{9D8B030D-6E8A-4147-A177-3AD203B41FA5}">
                      <a16:colId xmlns:a16="http://schemas.microsoft.com/office/drawing/2014/main" val="20001"/>
                    </a:ext>
                  </a:extLst>
                </a:gridCol>
                <a:gridCol w="2928626">
                  <a:extLst>
                    <a:ext uri="{9D8B030D-6E8A-4147-A177-3AD203B41FA5}">
                      <a16:colId xmlns:a16="http://schemas.microsoft.com/office/drawing/2014/main" val="20002"/>
                    </a:ext>
                  </a:extLst>
                </a:gridCol>
              </a:tblGrid>
              <a:tr h="229749">
                <a:tc>
                  <a:txBody>
                    <a:bodyPr/>
                    <a:lstStyle/>
                    <a:p>
                      <a:r>
                        <a:rPr lang="de-DE" sz="1000" b="1" dirty="0" smtClean="0">
                          <a:solidFill>
                            <a:schemeClr val="tx1">
                              <a:lumMod val="65000"/>
                              <a:lumOff val="35000"/>
                            </a:schemeClr>
                          </a:solidFill>
                          <a:latin typeface="Calibri" pitchFamily="34" charset="0"/>
                          <a:cs typeface="Arial" pitchFamily="34" charset="0"/>
                        </a:rPr>
                        <a:t>Kosten</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mit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ohne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extLst>
                  <a:ext uri="{0D108BD9-81ED-4DB2-BD59-A6C34878D82A}">
                    <a16:rowId xmlns:a16="http://schemas.microsoft.com/office/drawing/2014/main" val="10000"/>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Fallmanagement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meist Zusatzaufgabe für vorhandenes Personal;</a:t>
                      </a:r>
                      <a:r>
                        <a:rPr lang="de-DE" sz="900" baseline="0" dirty="0" smtClean="0">
                          <a:solidFill>
                            <a:schemeClr val="tx1">
                              <a:lumMod val="65000"/>
                              <a:lumOff val="35000"/>
                            </a:schemeClr>
                          </a:solidFill>
                          <a:latin typeface="Calibri" pitchFamily="34" charset="0"/>
                          <a:cs typeface="Arial" pitchFamily="34" charset="0"/>
                        </a:rPr>
                        <a:t> ansonsten ca. 1 Vollzeitstelle je 30 Fälle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01"/>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Arbeitszeit interner Beteiligter am BEM: Integrationsteam,</a:t>
                      </a:r>
                      <a:r>
                        <a:rPr lang="de-DE" sz="900" baseline="0" dirty="0" smtClean="0">
                          <a:solidFill>
                            <a:schemeClr val="tx1">
                              <a:lumMod val="65000"/>
                              <a:lumOff val="35000"/>
                            </a:schemeClr>
                          </a:solidFill>
                          <a:latin typeface="Calibri" pitchFamily="34" charset="0"/>
                          <a:cs typeface="Arial" pitchFamily="34" charset="0"/>
                        </a:rPr>
                        <a:t> Führungskräfte usw.</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Zusatzaufgabe für vorhandenes Personal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nicht im Rahmen des BEM, jedoch fallweise umfangreicher Besprechungsaufwand</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Vergütung Betriebsarzt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nach Bedarf</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 soweit fallbezogen keine Beratungsleistungen erbracht werden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03"/>
                  </a:ext>
                </a:extLst>
              </a:tr>
              <a:tr h="274049">
                <a:tc>
                  <a:txBody>
                    <a:bodyPr/>
                    <a:lstStyle/>
                    <a:p>
                      <a:r>
                        <a:rPr lang="de-DE" sz="900" dirty="0" smtClean="0">
                          <a:solidFill>
                            <a:schemeClr val="tx1">
                              <a:lumMod val="65000"/>
                              <a:lumOff val="35000"/>
                            </a:schemeClr>
                          </a:solidFill>
                          <a:latin typeface="Calibri" pitchFamily="34" charset="0"/>
                          <a:cs typeface="Arial" pitchFamily="34" charset="0"/>
                        </a:rPr>
                        <a:t>Arbeitsplatzanpassung, technische Hilfen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je nach Fall; u. U. reduziert um Fördermittel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Organisation und Durchführung</a:t>
                      </a:r>
                      <a:r>
                        <a:rPr lang="de-DE" sz="900" baseline="0" dirty="0" smtClean="0">
                          <a:solidFill>
                            <a:schemeClr val="tx1">
                              <a:lumMod val="65000"/>
                              <a:lumOff val="35000"/>
                            </a:schemeClr>
                          </a:solidFill>
                          <a:latin typeface="Calibri" pitchFamily="34" charset="0"/>
                          <a:cs typeface="Arial" pitchFamily="34" charset="0"/>
                        </a:rPr>
                        <a:t> von Arbeitsversuchen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Aufgabe des Fallmanagers, Zeiteinsatz Führungskräfte und andere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05"/>
                  </a:ext>
                </a:extLst>
              </a:tr>
              <a:tr h="476946">
                <a:tc>
                  <a:txBody>
                    <a:bodyPr/>
                    <a:lstStyle/>
                    <a:p>
                      <a:r>
                        <a:rPr lang="de-DE" sz="900" dirty="0" smtClean="0">
                          <a:solidFill>
                            <a:schemeClr val="tx1">
                              <a:lumMod val="65000"/>
                              <a:lumOff val="35000"/>
                            </a:schemeClr>
                          </a:solidFill>
                          <a:latin typeface="Calibri" pitchFamily="34" charset="0"/>
                          <a:cs typeface="Arial" pitchFamily="34" charset="0"/>
                        </a:rPr>
                        <a:t>Qualifizierungskosten für betroffene</a:t>
                      </a:r>
                      <a:r>
                        <a:rPr lang="de-DE" sz="900" baseline="0" dirty="0" smtClean="0">
                          <a:solidFill>
                            <a:schemeClr val="tx1">
                              <a:lumMod val="65000"/>
                              <a:lumOff val="35000"/>
                            </a:schemeClr>
                          </a:solidFill>
                          <a:latin typeface="Calibri" pitchFamily="34" charset="0"/>
                          <a:cs typeface="Arial" pitchFamily="34" charset="0"/>
                        </a:rPr>
                        <a:t> Mitarbeiter (BEM-Fälle): Freistellung, Anleitung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Freistellungstag</a:t>
                      </a:r>
                      <a:r>
                        <a:rPr lang="de-DE" sz="900" baseline="0" dirty="0" smtClean="0">
                          <a:solidFill>
                            <a:schemeClr val="tx1">
                              <a:lumMod val="65000"/>
                              <a:lumOff val="35000"/>
                            </a:schemeClr>
                          </a:solidFill>
                          <a:latin typeface="Calibri" pitchFamily="34" charset="0"/>
                          <a:cs typeface="Arial" pitchFamily="34" charset="0"/>
                        </a:rPr>
                        <a:t> oder Stunden; Lehrgangskosten; evtl. reduziert um Fördermittel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484195">
                <a:tc>
                  <a:txBody>
                    <a:bodyPr/>
                    <a:lstStyle/>
                    <a:p>
                      <a:r>
                        <a:rPr lang="de-DE" sz="900" dirty="0" smtClean="0">
                          <a:solidFill>
                            <a:schemeClr val="tx1">
                              <a:lumMod val="65000"/>
                              <a:lumOff val="35000"/>
                            </a:schemeClr>
                          </a:solidFill>
                          <a:latin typeface="Calibri" pitchFamily="34" charset="0"/>
                          <a:cs typeface="Arial" pitchFamily="34" charset="0"/>
                        </a:rPr>
                        <a:t>Kosten für Abfindung oder Anwaltskosten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Anwaltskosten</a:t>
                      </a:r>
                      <a:r>
                        <a:rPr lang="de-DE" sz="900" baseline="0" dirty="0" smtClean="0">
                          <a:solidFill>
                            <a:schemeClr val="tx1">
                              <a:lumMod val="65000"/>
                              <a:lumOff val="35000"/>
                            </a:schemeClr>
                          </a:solidFill>
                          <a:latin typeface="Calibri" pitchFamily="34" charset="0"/>
                          <a:cs typeface="Arial" pitchFamily="34" charset="0"/>
                        </a:rPr>
                        <a:t> je nach Fall; Näherungswert für Abfindungen: 0,5 Bruttojahresgehälter ca. 15-20 Tausend €</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07"/>
                  </a:ext>
                </a:extLst>
              </a:tr>
              <a:tr h="229749">
                <a:tc>
                  <a:txBody>
                    <a:bodyPr/>
                    <a:lstStyle/>
                    <a:p>
                      <a:r>
                        <a:rPr lang="de-DE" sz="1000" b="1" dirty="0" smtClean="0">
                          <a:solidFill>
                            <a:schemeClr val="tx1">
                              <a:lumMod val="65000"/>
                              <a:lumOff val="35000"/>
                            </a:schemeClr>
                          </a:solidFill>
                          <a:latin typeface="Calibri" pitchFamily="34" charset="0"/>
                          <a:cs typeface="Arial" pitchFamily="34" charset="0"/>
                        </a:rPr>
                        <a:t>Nutzen</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mit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ohne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extLst>
                  <a:ext uri="{0D108BD9-81ED-4DB2-BD59-A6C34878D82A}">
                    <a16:rowId xmlns:a16="http://schemas.microsoft.com/office/drawing/2014/main" val="10008"/>
                  </a:ext>
                </a:extLst>
              </a:tr>
              <a:tr h="214782">
                <a:tc>
                  <a:txBody>
                    <a:bodyPr/>
                    <a:lstStyle/>
                    <a:p>
                      <a:r>
                        <a:rPr lang="de-DE" sz="900" dirty="0" smtClean="0">
                          <a:solidFill>
                            <a:schemeClr val="tx1">
                              <a:lumMod val="65000"/>
                              <a:lumOff val="35000"/>
                            </a:schemeClr>
                          </a:solidFill>
                          <a:latin typeface="Calibri" pitchFamily="34" charset="0"/>
                          <a:cs typeface="Arial" pitchFamily="34" charset="0"/>
                        </a:rPr>
                        <a:t>Reduzierung der AU-Tage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je AU-Tag ca. 300</a:t>
                      </a:r>
                      <a:r>
                        <a:rPr lang="de-DE" sz="900" baseline="0" dirty="0" smtClean="0">
                          <a:solidFill>
                            <a:schemeClr val="tx1">
                              <a:lumMod val="65000"/>
                              <a:lumOff val="35000"/>
                            </a:schemeClr>
                          </a:solidFill>
                          <a:latin typeface="Calibri" pitchFamily="34" charset="0"/>
                          <a:cs typeface="Arial" pitchFamily="34" charset="0"/>
                        </a:rPr>
                        <a:t> € Wert der Arbeitsleistung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keine Reduzierung, u.</a:t>
                      </a:r>
                      <a:r>
                        <a:rPr lang="de-DE" sz="900" baseline="0" dirty="0" smtClean="0">
                          <a:solidFill>
                            <a:schemeClr val="tx1">
                              <a:lumMod val="65000"/>
                              <a:lumOff val="35000"/>
                            </a:schemeClr>
                          </a:solidFill>
                          <a:latin typeface="Calibri" pitchFamily="34" charset="0"/>
                          <a:cs typeface="Arial" pitchFamily="34" charset="0"/>
                        </a:rPr>
                        <a:t> U. Zunahme der AU-Tage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09"/>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Leistungssteigerung durch adäquaten Einsatz (25%)</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je Tag ca. 75 €</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keine Leistungssteigerung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214782">
                <a:tc>
                  <a:txBody>
                    <a:bodyPr/>
                    <a:lstStyle/>
                    <a:p>
                      <a:r>
                        <a:rPr lang="de-DE" sz="900" dirty="0" smtClean="0">
                          <a:solidFill>
                            <a:schemeClr val="tx1">
                              <a:lumMod val="65000"/>
                              <a:lumOff val="35000"/>
                            </a:schemeClr>
                          </a:solidFill>
                          <a:latin typeface="Calibri" pitchFamily="34" charset="0"/>
                          <a:cs typeface="Arial" pitchFamily="34" charset="0"/>
                        </a:rPr>
                        <a:t>Neueinstellung und Einarbeitung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ca. 2-3 Monatsgehälter bei Produktionsmitarbeitern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11"/>
                  </a:ext>
                </a:extLst>
              </a:tr>
              <a:tr h="349488">
                <a:tc>
                  <a:txBody>
                    <a:bodyPr/>
                    <a:lstStyle/>
                    <a:p>
                      <a:r>
                        <a:rPr lang="de-DE" sz="900" dirty="0" smtClean="0">
                          <a:solidFill>
                            <a:schemeClr val="tx1">
                              <a:lumMod val="65000"/>
                              <a:lumOff val="35000"/>
                            </a:schemeClr>
                          </a:solidFill>
                          <a:latin typeface="Calibri" pitchFamily="34" charset="0"/>
                          <a:cs typeface="Arial" pitchFamily="34" charset="0"/>
                        </a:rPr>
                        <a:t>Verbesserung</a:t>
                      </a:r>
                      <a:r>
                        <a:rPr lang="de-DE" sz="900" baseline="0" dirty="0" smtClean="0">
                          <a:solidFill>
                            <a:schemeClr val="tx1">
                              <a:lumMod val="65000"/>
                              <a:lumOff val="35000"/>
                            </a:schemeClr>
                          </a:solidFill>
                          <a:latin typeface="Calibri" pitchFamily="34" charset="0"/>
                          <a:cs typeface="Arial" pitchFamily="34" charset="0"/>
                        </a:rPr>
                        <a:t> der Arbeitszufriedenheit und Motivation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positive Effekte, Größenordnung kaum</a:t>
                      </a:r>
                      <a:r>
                        <a:rPr lang="de-DE" sz="900" baseline="0" dirty="0" smtClean="0">
                          <a:solidFill>
                            <a:schemeClr val="tx1">
                              <a:lumMod val="65000"/>
                              <a:lumOff val="35000"/>
                            </a:schemeClr>
                          </a:solidFill>
                          <a:latin typeface="Calibri" pitchFamily="34" charset="0"/>
                          <a:cs typeface="Arial" pitchFamily="34" charset="0"/>
                        </a:rPr>
                        <a:t> einzuschätzen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keine positiven Effekte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321216">
                <a:tc>
                  <a:txBody>
                    <a:bodyPr/>
                    <a:lstStyle/>
                    <a:p>
                      <a:r>
                        <a:rPr lang="de-DE" sz="900" dirty="0" smtClean="0">
                          <a:solidFill>
                            <a:schemeClr val="tx1">
                              <a:lumMod val="65000"/>
                              <a:lumOff val="35000"/>
                            </a:schemeClr>
                          </a:solidFill>
                          <a:latin typeface="Calibri" pitchFamily="34" charset="0"/>
                          <a:cs typeface="Arial" pitchFamily="34" charset="0"/>
                        </a:rPr>
                        <a:t>Imagefaktor, der sich auf Personalrekrutierung</a:t>
                      </a:r>
                      <a:r>
                        <a:rPr lang="de-DE" sz="900" baseline="0" dirty="0" smtClean="0">
                          <a:solidFill>
                            <a:schemeClr val="tx1">
                              <a:lumMod val="65000"/>
                              <a:lumOff val="35000"/>
                            </a:schemeClr>
                          </a:solidFill>
                          <a:latin typeface="Calibri" pitchFamily="34" charset="0"/>
                          <a:cs typeface="Arial" pitchFamily="34" charset="0"/>
                        </a:rPr>
                        <a:t> auswirkt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positive Effekte, Größenordnung kaum</a:t>
                      </a:r>
                      <a:r>
                        <a:rPr lang="de-DE" sz="900" baseline="0" dirty="0" smtClean="0">
                          <a:solidFill>
                            <a:schemeClr val="tx1">
                              <a:lumMod val="65000"/>
                              <a:lumOff val="35000"/>
                            </a:schemeClr>
                          </a:solidFill>
                          <a:latin typeface="Calibri" pitchFamily="34" charset="0"/>
                          <a:cs typeface="Arial" pitchFamily="34" charset="0"/>
                        </a:rPr>
                        <a:t> einzuschätzen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smtClean="0">
                          <a:solidFill>
                            <a:schemeClr val="tx1">
                              <a:lumMod val="65000"/>
                              <a:lumOff val="35000"/>
                            </a:schemeClr>
                          </a:solidFill>
                          <a:latin typeface="Calibri" pitchFamily="34" charset="0"/>
                          <a:cs typeface="Arial" pitchFamily="34" charset="0"/>
                        </a:rPr>
                        <a:t>keine positiven Effekte</a:t>
                      </a:r>
                    </a:p>
                    <a:p>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5" name="Untertitel 2"/>
          <p:cNvSpPr txBox="1">
            <a:spLocks/>
          </p:cNvSpPr>
          <p:nvPr/>
        </p:nvSpPr>
        <p:spPr>
          <a:xfrm>
            <a:off x="431292" y="6350211"/>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Niehaus 2008, S. 104</a:t>
            </a:r>
          </a:p>
        </p:txBody>
      </p:sp>
    </p:spTree>
    <p:extLst>
      <p:ext uri="{BB962C8B-B14F-4D97-AF65-F5344CB8AC3E}">
        <p14:creationId xmlns:p14="http://schemas.microsoft.com/office/powerpoint/2010/main" val="405926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0"/>
          </p:nvPr>
        </p:nvSpPr>
        <p:spPr>
          <a:xfrm>
            <a:off x="4499992" y="1448780"/>
            <a:ext cx="4500500" cy="5040560"/>
          </a:xfrm>
        </p:spPr>
        <p:txBody>
          <a:bodyPr/>
          <a:lstStyle/>
          <a:p>
            <a:r>
              <a:rPr lang="de-DE" sz="1400" dirty="0">
                <a:solidFill>
                  <a:srgbClr val="7F7F7F"/>
                </a:solidFill>
                <a:cs typeface="Arial" pitchFamily="34" charset="0"/>
              </a:rPr>
              <a:t>Informationsdefizit zwischen Arbeitgeber und Beschäftigten</a:t>
            </a:r>
          </a:p>
          <a:p>
            <a:r>
              <a:rPr lang="de-DE" sz="1400" dirty="0">
                <a:solidFill>
                  <a:srgbClr val="7F7F7F"/>
                </a:solidFill>
              </a:rPr>
              <a:t>Bewilligung einer Erwerbsunfähigkeitsrente, bereits vor BEM-Einleitung</a:t>
            </a:r>
          </a:p>
          <a:p>
            <a:r>
              <a:rPr lang="de-DE" sz="1400" dirty="0">
                <a:solidFill>
                  <a:srgbClr val="7F7F7F"/>
                </a:solidFill>
              </a:rPr>
              <a:t>eingeschränkte Verfügbarkeit geeigneter Arbeitsplätze</a:t>
            </a:r>
          </a:p>
          <a:p>
            <a:r>
              <a:rPr lang="de-DE" sz="1400" dirty="0">
                <a:solidFill>
                  <a:srgbClr val="7F7F7F"/>
                </a:solidFill>
              </a:rPr>
              <a:t>unsystematische BEM-Umsetzung/mangelnde Qualität des BEM-Prozesses </a:t>
            </a:r>
          </a:p>
          <a:p>
            <a:r>
              <a:rPr lang="de-DE" sz="1400" dirty="0">
                <a:solidFill>
                  <a:srgbClr val="7F7F7F"/>
                </a:solidFill>
              </a:rPr>
              <a:t>fehlende Fehlzeitenerfassung, geringe Fehlzeiten</a:t>
            </a:r>
          </a:p>
          <a:p>
            <a:r>
              <a:rPr lang="de-DE" sz="1400" dirty="0">
                <a:solidFill>
                  <a:srgbClr val="7F7F7F"/>
                </a:solidFill>
              </a:rPr>
              <a:t>fehlende Prioritätensetzung</a:t>
            </a:r>
          </a:p>
          <a:p>
            <a:r>
              <a:rPr lang="de-DE" sz="1400" dirty="0">
                <a:solidFill>
                  <a:srgbClr val="7F7F7F"/>
                </a:solidFill>
              </a:rPr>
              <a:t>Tabuisierung von Krankheit</a:t>
            </a:r>
          </a:p>
          <a:p>
            <a:r>
              <a:rPr lang="de-DE" sz="1400" dirty="0">
                <a:solidFill>
                  <a:srgbClr val="7F7F7F"/>
                </a:solidFill>
              </a:rPr>
              <a:t>Unterzeichnung von Aufhebungsverträgen durch die Mitarbeiter</a:t>
            </a:r>
          </a:p>
          <a:p>
            <a:r>
              <a:rPr lang="de-DE" sz="1400" dirty="0">
                <a:solidFill>
                  <a:srgbClr val="7F7F7F"/>
                </a:solidFill>
              </a:rPr>
              <a:t>mangelnde Kompetenz oder mangelndes Engagement betrieblicher Akteure einschließlich der Betriebsärzte</a:t>
            </a:r>
          </a:p>
          <a:p>
            <a:r>
              <a:rPr lang="de-DE" sz="1400" dirty="0">
                <a:solidFill>
                  <a:srgbClr val="7F7F7F"/>
                </a:solidFill>
              </a:rPr>
              <a:t>eigenmotivierte Kündigungen </a:t>
            </a:r>
          </a:p>
          <a:p>
            <a:r>
              <a:rPr lang="de-DE" sz="1400" dirty="0">
                <a:solidFill>
                  <a:srgbClr val="7F7F7F"/>
                </a:solidFill>
              </a:rPr>
              <a:t>Motivationsprobleme </a:t>
            </a:r>
            <a:br>
              <a:rPr lang="de-DE" sz="1400" dirty="0">
                <a:solidFill>
                  <a:srgbClr val="7F7F7F"/>
                </a:solidFill>
              </a:rPr>
            </a:br>
            <a:r>
              <a:rPr lang="de-DE" sz="1400" dirty="0">
                <a:solidFill>
                  <a:srgbClr val="7F7F7F"/>
                </a:solidFill>
              </a:rPr>
              <a:t>und mangelnde Mitwirkungsbereitschaft</a:t>
            </a:r>
          </a:p>
          <a:p>
            <a:r>
              <a:rPr lang="de-DE" sz="1400" dirty="0">
                <a:solidFill>
                  <a:srgbClr val="7F7F7F"/>
                </a:solidFill>
              </a:rPr>
              <a:t>geringe Eigenverantwortlichkeit der Beschäftigten </a:t>
            </a:r>
          </a:p>
          <a:p>
            <a:r>
              <a:rPr lang="de-DE" sz="1400" dirty="0">
                <a:solidFill>
                  <a:srgbClr val="7F7F7F"/>
                </a:solidFill>
              </a:rPr>
              <a:t>defizitärer Datenschutz </a:t>
            </a:r>
          </a:p>
          <a:p>
            <a:pPr marL="0" indent="0">
              <a:buNone/>
            </a:pPr>
            <a:endParaRPr lang="de-DE" sz="1400" dirty="0"/>
          </a:p>
        </p:txBody>
      </p:sp>
      <p:sp>
        <p:nvSpPr>
          <p:cNvPr id="4" name="Inhaltsplatzhalter 3"/>
          <p:cNvSpPr>
            <a:spLocks noGrp="1"/>
          </p:cNvSpPr>
          <p:nvPr>
            <p:ph idx="11"/>
          </p:nvPr>
        </p:nvSpPr>
        <p:spPr>
          <a:xfrm>
            <a:off x="407407" y="908720"/>
            <a:ext cx="3804243" cy="792113"/>
          </a:xfrm>
        </p:spPr>
        <p:txBody>
          <a:bodyPr/>
          <a:lstStyle/>
          <a:p>
            <a:r>
              <a:rPr lang="de-DE" dirty="0"/>
              <a:t>Positive </a:t>
            </a:r>
            <a:r>
              <a:rPr lang="de-DE" dirty="0" smtClean="0"/>
              <a:t>Faktoren</a:t>
            </a:r>
            <a:endParaRPr lang="de-DE" dirty="0"/>
          </a:p>
        </p:txBody>
      </p:sp>
      <p:sp>
        <p:nvSpPr>
          <p:cNvPr id="5" name="Inhaltsplatzhalter 4"/>
          <p:cNvSpPr>
            <a:spLocks noGrp="1"/>
          </p:cNvSpPr>
          <p:nvPr>
            <p:ph idx="12"/>
          </p:nvPr>
        </p:nvSpPr>
        <p:spPr>
          <a:xfrm>
            <a:off x="4499992" y="908721"/>
            <a:ext cx="3804243" cy="792113"/>
          </a:xfrm>
        </p:spPr>
        <p:txBody>
          <a:bodyPr/>
          <a:lstStyle/>
          <a:p>
            <a:r>
              <a:rPr lang="de-DE" dirty="0" smtClean="0"/>
              <a:t>Negative Faktoren</a:t>
            </a:r>
          </a:p>
          <a:p>
            <a:endParaRPr lang="de-DE" dirty="0"/>
          </a:p>
        </p:txBody>
      </p:sp>
      <p:sp>
        <p:nvSpPr>
          <p:cNvPr id="6" name="Inhaltsplatzhalter 5"/>
          <p:cNvSpPr>
            <a:spLocks noGrp="1"/>
          </p:cNvSpPr>
          <p:nvPr>
            <p:ph idx="13"/>
          </p:nvPr>
        </p:nvSpPr>
        <p:spPr>
          <a:xfrm>
            <a:off x="407717" y="1520788"/>
            <a:ext cx="3804243" cy="4500500"/>
          </a:xfrm>
        </p:spPr>
        <p:txBody>
          <a:bodyPr/>
          <a:lstStyle/>
          <a:p>
            <a:r>
              <a:rPr lang="de-DE" sz="1400" dirty="0">
                <a:solidFill>
                  <a:srgbClr val="7F7F7F"/>
                </a:solidFill>
                <a:cs typeface="Arial" pitchFamily="34" charset="0"/>
              </a:rPr>
              <a:t>positives Betriebsklima</a:t>
            </a:r>
          </a:p>
          <a:p>
            <a:r>
              <a:rPr lang="de-DE" sz="1400" dirty="0">
                <a:solidFill>
                  <a:srgbClr val="7F7F7F"/>
                </a:solidFill>
                <a:cs typeface="Arial" pitchFamily="34" charset="0"/>
              </a:rPr>
              <a:t>positives Image</a:t>
            </a:r>
          </a:p>
          <a:p>
            <a:r>
              <a:rPr lang="de-DE" sz="1400" dirty="0">
                <a:solidFill>
                  <a:srgbClr val="7F7F7F"/>
                </a:solidFill>
                <a:cs typeface="Arial" pitchFamily="34" charset="0"/>
              </a:rPr>
              <a:t>Aufklärung über Freiwilligkeit</a:t>
            </a:r>
          </a:p>
          <a:p>
            <a:r>
              <a:rPr lang="de-DE" sz="1400" dirty="0">
                <a:solidFill>
                  <a:srgbClr val="7F7F7F"/>
                </a:solidFill>
                <a:cs typeface="Arial" pitchFamily="34" charset="0"/>
              </a:rPr>
              <a:t>rechtzeitige Ansprache</a:t>
            </a:r>
          </a:p>
          <a:p>
            <a:r>
              <a:rPr lang="de-DE" sz="1400" dirty="0">
                <a:solidFill>
                  <a:srgbClr val="7F7F7F"/>
                </a:solidFill>
                <a:cs typeface="Arial" pitchFamily="34" charset="0"/>
              </a:rPr>
              <a:t>altersgerechte Personalentwicklung</a:t>
            </a:r>
          </a:p>
          <a:p>
            <a:r>
              <a:rPr lang="de-DE" sz="1400" dirty="0">
                <a:solidFill>
                  <a:srgbClr val="7F7F7F"/>
                </a:solidFill>
                <a:cs typeface="Arial" pitchFamily="34" charset="0"/>
              </a:rPr>
              <a:t>externe Beratung</a:t>
            </a:r>
          </a:p>
          <a:p>
            <a:r>
              <a:rPr lang="de-DE" sz="1400" dirty="0">
                <a:solidFill>
                  <a:srgbClr val="7F7F7F"/>
                </a:solidFill>
                <a:cs typeface="Arial" pitchFamily="34" charset="0"/>
              </a:rPr>
              <a:t>feste und kompetente Ansprechpartner</a:t>
            </a:r>
          </a:p>
          <a:p>
            <a:r>
              <a:rPr lang="de-DE" sz="1400" dirty="0">
                <a:solidFill>
                  <a:srgbClr val="7F7F7F"/>
                </a:solidFill>
                <a:cs typeface="Arial" pitchFamily="34" charset="0"/>
              </a:rPr>
              <a:t>betriebliche Vereinbarung </a:t>
            </a:r>
            <a:r>
              <a:rPr lang="de-DE" sz="1400" dirty="0" smtClean="0">
                <a:solidFill>
                  <a:srgbClr val="7F7F7F"/>
                </a:solidFill>
                <a:cs typeface="Arial" pitchFamily="34" charset="0"/>
              </a:rPr>
              <a:t/>
            </a:r>
            <a:br>
              <a:rPr lang="de-DE" sz="1400" dirty="0" smtClean="0">
                <a:solidFill>
                  <a:srgbClr val="7F7F7F"/>
                </a:solidFill>
                <a:cs typeface="Arial" pitchFamily="34" charset="0"/>
              </a:rPr>
            </a:br>
            <a:r>
              <a:rPr lang="de-DE" sz="1400" dirty="0" smtClean="0">
                <a:solidFill>
                  <a:srgbClr val="7F7F7F"/>
                </a:solidFill>
                <a:cs typeface="Arial" pitchFamily="34" charset="0"/>
              </a:rPr>
              <a:t>zum </a:t>
            </a:r>
            <a:r>
              <a:rPr lang="de-DE" sz="1400" dirty="0">
                <a:solidFill>
                  <a:srgbClr val="7F7F7F"/>
                </a:solidFill>
                <a:cs typeface="Arial" pitchFamily="34" charset="0"/>
              </a:rPr>
              <a:t>BEM</a:t>
            </a:r>
          </a:p>
          <a:p>
            <a:r>
              <a:rPr lang="de-DE" sz="1400" dirty="0">
                <a:solidFill>
                  <a:srgbClr val="7F7F7F"/>
                </a:solidFill>
                <a:cs typeface="Arial" pitchFamily="34" charset="0"/>
              </a:rPr>
              <a:t>Kooperation mit </a:t>
            </a:r>
            <a:r>
              <a:rPr lang="de-DE" sz="1400" dirty="0" smtClean="0">
                <a:solidFill>
                  <a:srgbClr val="7F7F7F"/>
                </a:solidFill>
                <a:cs typeface="Arial" pitchFamily="34" charset="0"/>
              </a:rPr>
              <a:t>Reha-Trägern</a:t>
            </a:r>
            <a:endParaRPr lang="de-DE" sz="1400" dirty="0">
              <a:solidFill>
                <a:srgbClr val="7F7F7F"/>
              </a:solidFill>
              <a:cs typeface="Arial" pitchFamily="34" charset="0"/>
            </a:endParaRPr>
          </a:p>
        </p:txBody>
      </p:sp>
      <p:sp>
        <p:nvSpPr>
          <p:cNvPr id="7"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Initiative Gesundheit &amp; Arbeit (2013), Niehaus et al. (2008)</a:t>
            </a:r>
          </a:p>
        </p:txBody>
      </p:sp>
    </p:spTree>
    <p:extLst>
      <p:ext uri="{BB962C8B-B14F-4D97-AF65-F5344CB8AC3E}">
        <p14:creationId xmlns:p14="http://schemas.microsoft.com/office/powerpoint/2010/main" val="287029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smtClean="0"/>
              <a:t>BEM als Teil des Betrieblichen Gesundheitsmanagements (BGM)</a:t>
            </a:r>
            <a:endParaRPr lang="de-DE" sz="3000" dirty="0"/>
          </a:p>
        </p:txBody>
      </p:sp>
      <p:graphicFrame>
        <p:nvGraphicFramePr>
          <p:cNvPr id="3" name="Diagramm 2"/>
          <p:cNvGraphicFramePr/>
          <p:nvPr>
            <p:extLst>
              <p:ext uri="{D42A27DB-BD31-4B8C-83A1-F6EECF244321}">
                <p14:modId xmlns:p14="http://schemas.microsoft.com/office/powerpoint/2010/main" val="177708532"/>
              </p:ext>
            </p:extLst>
          </p:nvPr>
        </p:nvGraphicFramePr>
        <p:xfrm>
          <a:off x="251520" y="1772817"/>
          <a:ext cx="8352928" cy="456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uppieren 19"/>
          <p:cNvGrpSpPr/>
          <p:nvPr/>
        </p:nvGrpSpPr>
        <p:grpSpPr>
          <a:xfrm>
            <a:off x="5076056" y="2108854"/>
            <a:ext cx="1824202" cy="1824202"/>
            <a:chOff x="1656193" y="1468537"/>
            <a:chExt cx="1824202" cy="1824202"/>
          </a:xfrm>
          <a:solidFill>
            <a:srgbClr val="FDD205"/>
          </a:solidFill>
          <a:effectLst>
            <a:outerShdw blurRad="50800" dist="38100" dir="2700000" algn="tl" rotWithShape="0">
              <a:prstClr val="black">
                <a:alpha val="15000"/>
              </a:prstClr>
            </a:outerShdw>
          </a:effectLst>
        </p:grpSpPr>
        <p:sp>
          <p:nvSpPr>
            <p:cNvPr id="21" name="Form 20"/>
            <p:cNvSpPr/>
            <p:nvPr/>
          </p:nvSpPr>
          <p:spPr>
            <a:xfrm>
              <a:off x="1656193" y="1468537"/>
              <a:ext cx="1824202" cy="1824202"/>
            </a:xfrm>
            <a:prstGeom prst="ellipse">
              <a:avLst/>
            </a:prstGeom>
            <a:grp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orm 4"/>
            <p:cNvSpPr/>
            <p:nvPr/>
          </p:nvSpPr>
          <p:spPr>
            <a:xfrm>
              <a:off x="1729926" y="1792614"/>
              <a:ext cx="1740977" cy="1216290"/>
            </a:xfrm>
            <a:prstGeom prst="ellipse">
              <a:avLst/>
            </a:prstGeom>
            <a:grpFill/>
            <a:ln w="12700"/>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Aft>
                  <a:spcPct val="35000"/>
                </a:spcAft>
              </a:pPr>
              <a:r>
                <a:rPr lang="de-DE" sz="1400" dirty="0">
                  <a:solidFill>
                    <a:srgbClr val="7F7F7F"/>
                  </a:solidFill>
                  <a:latin typeface="+mj-lt"/>
                  <a:cs typeface="Arial" pitchFamily="34" charset="0"/>
                </a:rPr>
                <a:t>Arbeitsschutz</a:t>
              </a:r>
            </a:p>
          </p:txBody>
        </p:sp>
      </p:grpSp>
      <p:sp>
        <p:nvSpPr>
          <p:cNvPr id="23" name="Gebogener Pfeil 22"/>
          <p:cNvSpPr/>
          <p:nvPr/>
        </p:nvSpPr>
        <p:spPr>
          <a:xfrm rot="2314627" flipH="1">
            <a:off x="4937720" y="1598476"/>
            <a:ext cx="2515119" cy="2515119"/>
          </a:xfrm>
          <a:prstGeom prst="circularArrow">
            <a:avLst>
              <a:gd name="adj1" fmla="val 5984"/>
              <a:gd name="adj2" fmla="val 394124"/>
              <a:gd name="adj3" fmla="val 13313824"/>
              <a:gd name="adj4" fmla="val 10508221"/>
              <a:gd name="adj5" fmla="val 6981"/>
            </a:avLst>
          </a:prstGeom>
          <a:solidFill>
            <a:srgbClr val="7F7F7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085392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784976" cy="1008112"/>
          </a:xfrm>
        </p:spPr>
        <p:txBody>
          <a:bodyPr/>
          <a:lstStyle/>
          <a:p>
            <a:r>
              <a:rPr lang="de-DE" sz="3500" dirty="0"/>
              <a:t>Ein </a:t>
            </a:r>
            <a:r>
              <a:rPr lang="de-DE" sz="3500" dirty="0" smtClean="0"/>
              <a:t>sich lohnender Weg </a:t>
            </a:r>
            <a:r>
              <a:rPr lang="de-DE" sz="3500" dirty="0"/>
              <a:t>zum </a:t>
            </a:r>
            <a:r>
              <a:rPr lang="de-DE" sz="3500" dirty="0" smtClean="0"/>
              <a:t>Ziel</a:t>
            </a:r>
            <a:endParaRPr lang="de-DE" sz="3500" dirty="0"/>
          </a:p>
        </p:txBody>
      </p:sp>
      <p:graphicFrame>
        <p:nvGraphicFramePr>
          <p:cNvPr id="4" name="Diagramm 3"/>
          <p:cNvGraphicFramePr/>
          <p:nvPr>
            <p:extLst>
              <p:ext uri="{D42A27DB-BD31-4B8C-83A1-F6EECF244321}">
                <p14:modId xmlns:p14="http://schemas.microsoft.com/office/powerpoint/2010/main" val="1232313160"/>
              </p:ext>
            </p:extLst>
          </p:nvPr>
        </p:nvGraphicFramePr>
        <p:xfrm>
          <a:off x="251520" y="1196752"/>
          <a:ext cx="864096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291112" y="2719865"/>
            <a:ext cx="8388932" cy="3293209"/>
          </a:xfrm>
          <a:prstGeom prst="rect">
            <a:avLst/>
          </a:prstGeom>
        </p:spPr>
        <p:txBody>
          <a:bodyPr wrap="square">
            <a:spAutoFit/>
          </a:bodyPr>
          <a:lstStyle/>
          <a:p>
            <a:r>
              <a:rPr lang="de-DE" b="1" dirty="0">
                <a:solidFill>
                  <a:srgbClr val="7F7F7F"/>
                </a:solidFill>
                <a:latin typeface="+mj-lt"/>
              </a:rPr>
              <a:t>BEM bedeutet einen langen Weg – aber am Ende stehen viele Vorteile:</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direkte </a:t>
            </a:r>
            <a:r>
              <a:rPr lang="de-DE" sz="1600" b="1" dirty="0" smtClean="0">
                <a:solidFill>
                  <a:srgbClr val="7F7F7F"/>
                </a:solidFill>
                <a:latin typeface="+mj-lt"/>
              </a:rPr>
              <a:t>Effekte</a:t>
            </a:r>
            <a:br>
              <a:rPr lang="de-DE" sz="1600" b="1" dirty="0" smtClean="0">
                <a:solidFill>
                  <a:srgbClr val="7F7F7F"/>
                </a:solidFill>
                <a:latin typeface="+mj-lt"/>
              </a:rPr>
            </a:br>
            <a:r>
              <a:rPr lang="de-DE" sz="1600" dirty="0" smtClean="0">
                <a:solidFill>
                  <a:srgbClr val="7F7F7F"/>
                </a:solidFill>
                <a:latin typeface="+mj-lt"/>
              </a:rPr>
              <a:t>Überwindung </a:t>
            </a:r>
            <a:r>
              <a:rPr lang="de-DE" sz="1600" dirty="0">
                <a:solidFill>
                  <a:srgbClr val="7F7F7F"/>
                </a:solidFill>
                <a:latin typeface="+mj-lt"/>
              </a:rPr>
              <a:t>der AU, Vorbeugung erneuter </a:t>
            </a:r>
            <a:r>
              <a:rPr lang="de-DE" sz="1600" dirty="0" smtClean="0">
                <a:solidFill>
                  <a:srgbClr val="7F7F7F"/>
                </a:solidFill>
                <a:latin typeface="+mj-lt"/>
              </a:rPr>
              <a:t>AU, Erhalt </a:t>
            </a:r>
            <a:r>
              <a:rPr lang="de-DE" sz="1600" dirty="0">
                <a:solidFill>
                  <a:srgbClr val="7F7F7F"/>
                </a:solidFill>
                <a:latin typeface="+mj-lt"/>
              </a:rPr>
              <a:t>des </a:t>
            </a:r>
            <a:r>
              <a:rPr lang="de-DE" sz="1600" dirty="0" smtClean="0">
                <a:solidFill>
                  <a:srgbClr val="7F7F7F"/>
                </a:solidFill>
                <a:latin typeface="+mj-lt"/>
              </a:rPr>
              <a:t>Arbeitsplatzes, Verbesserung </a:t>
            </a:r>
            <a:r>
              <a:rPr lang="de-DE" sz="1600" dirty="0">
                <a:solidFill>
                  <a:srgbClr val="7F7F7F"/>
                </a:solidFill>
                <a:latin typeface="+mj-lt"/>
              </a:rPr>
              <a:t>der Leistungsfähigkeit</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indirekte </a:t>
            </a:r>
            <a:r>
              <a:rPr lang="de-DE" sz="1600" b="1" dirty="0" smtClean="0">
                <a:solidFill>
                  <a:srgbClr val="7F7F7F"/>
                </a:solidFill>
                <a:latin typeface="+mj-lt"/>
              </a:rPr>
              <a:t>Effekte</a:t>
            </a:r>
            <a:br>
              <a:rPr lang="de-DE" sz="1600" b="1" dirty="0" smtClean="0">
                <a:solidFill>
                  <a:srgbClr val="7F7F7F"/>
                </a:solidFill>
                <a:latin typeface="+mj-lt"/>
              </a:rPr>
            </a:br>
            <a:r>
              <a:rPr lang="de-DE" sz="1600" dirty="0" smtClean="0">
                <a:solidFill>
                  <a:srgbClr val="7F7F7F"/>
                </a:solidFill>
                <a:latin typeface="+mj-lt"/>
              </a:rPr>
              <a:t>Verbesserung </a:t>
            </a:r>
            <a:r>
              <a:rPr lang="de-DE" sz="1600" dirty="0">
                <a:solidFill>
                  <a:srgbClr val="7F7F7F"/>
                </a:solidFill>
                <a:latin typeface="+mj-lt"/>
              </a:rPr>
              <a:t>der Motivation und </a:t>
            </a:r>
            <a:r>
              <a:rPr lang="de-DE" sz="1600" dirty="0" smtClean="0">
                <a:solidFill>
                  <a:srgbClr val="7F7F7F"/>
                </a:solidFill>
                <a:latin typeface="+mj-lt"/>
              </a:rPr>
              <a:t>Arbeitszufriedenheit, Verbesserung </a:t>
            </a:r>
            <a:r>
              <a:rPr lang="de-DE" sz="1600" dirty="0">
                <a:solidFill>
                  <a:srgbClr val="7F7F7F"/>
                </a:solidFill>
                <a:latin typeface="+mj-lt"/>
              </a:rPr>
              <a:t>der Identifikation mit dem Betrieb</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Streuwirkung auch auf </a:t>
            </a:r>
            <a:r>
              <a:rPr lang="de-DE" sz="1600" b="1" dirty="0" smtClean="0">
                <a:solidFill>
                  <a:srgbClr val="7F7F7F"/>
                </a:solidFill>
                <a:latin typeface="+mj-lt"/>
              </a:rPr>
              <a:t>andere:</a:t>
            </a:r>
            <a:br>
              <a:rPr lang="de-DE" sz="1600" b="1" dirty="0" smtClean="0">
                <a:solidFill>
                  <a:srgbClr val="7F7F7F"/>
                </a:solidFill>
                <a:latin typeface="+mj-lt"/>
              </a:rPr>
            </a:br>
            <a:r>
              <a:rPr lang="de-DE" sz="1600" dirty="0" smtClean="0">
                <a:solidFill>
                  <a:srgbClr val="7F7F7F"/>
                </a:solidFill>
                <a:latin typeface="+mj-lt"/>
              </a:rPr>
              <a:t>verbesserte Motivation, verbesserte </a:t>
            </a:r>
            <a:r>
              <a:rPr lang="de-DE" sz="1600" dirty="0">
                <a:solidFill>
                  <a:srgbClr val="7F7F7F"/>
                </a:solidFill>
                <a:latin typeface="+mj-lt"/>
              </a:rPr>
              <a:t>Identifikation mit dem </a:t>
            </a:r>
            <a:r>
              <a:rPr lang="de-DE" sz="1600" dirty="0" smtClean="0">
                <a:solidFill>
                  <a:srgbClr val="7F7F7F"/>
                </a:solidFill>
                <a:latin typeface="+mj-lt"/>
              </a:rPr>
              <a:t>Betrieb, positives </a:t>
            </a:r>
            <a:r>
              <a:rPr lang="de-DE" sz="1600" dirty="0">
                <a:solidFill>
                  <a:srgbClr val="7F7F7F"/>
                </a:solidFill>
                <a:latin typeface="+mj-lt"/>
              </a:rPr>
              <a:t>Image und positive Unternehmenskultur</a:t>
            </a:r>
          </a:p>
        </p:txBody>
      </p:sp>
      <p:sp>
        <p:nvSpPr>
          <p:cNvPr id="7"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smtClean="0">
                <a:solidFill>
                  <a:srgbClr val="7F7F7F"/>
                </a:solidFill>
              </a:rPr>
              <a:t>Initiative Gesundheit &amp; Arbeit (2013), Niehaus et al. (2008)</a:t>
            </a:r>
            <a:endParaRPr lang="de-DE" sz="900" dirty="0">
              <a:solidFill>
                <a:srgbClr val="7F7F7F"/>
              </a:solidFill>
            </a:endParaRPr>
          </a:p>
        </p:txBody>
      </p:sp>
    </p:spTree>
    <p:extLst>
      <p:ext uri="{BB962C8B-B14F-4D97-AF65-F5344CB8AC3E}">
        <p14:creationId xmlns:p14="http://schemas.microsoft.com/office/powerpoint/2010/main" val="320704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gdalena\Desktop\Works\Projekte\Kunde\BKK\BEM\42-225790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67" r="6403" b="4165"/>
          <a:stretch/>
        </p:blipFill>
        <p:spPr bwMode="auto">
          <a:xfrm>
            <a:off x="0" y="1049052"/>
            <a:ext cx="9144000" cy="555442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ctrTitle"/>
          </p:nvPr>
        </p:nvSpPr>
        <p:spPr>
          <a:xfrm>
            <a:off x="0" y="2240868"/>
            <a:ext cx="5544108" cy="1104451"/>
          </a:xfrm>
        </p:spPr>
        <p:txBody>
          <a:bodyPr/>
          <a:lstStyle/>
          <a:p>
            <a:r>
              <a:rPr lang="de-DE" dirty="0"/>
              <a:t>Gemeinsam mehr erreichen!</a:t>
            </a:r>
          </a:p>
        </p:txBody>
      </p:sp>
    </p:spTree>
    <p:extLst>
      <p:ext uri="{BB962C8B-B14F-4D97-AF65-F5344CB8AC3E}">
        <p14:creationId xmlns:p14="http://schemas.microsoft.com/office/powerpoint/2010/main" val="2943078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784976" cy="1008112"/>
          </a:xfrm>
        </p:spPr>
        <p:txBody>
          <a:bodyPr/>
          <a:lstStyle/>
          <a:p>
            <a:r>
              <a:rPr lang="de-DE" sz="3500" dirty="0"/>
              <a:t>Quellen</a:t>
            </a:r>
          </a:p>
        </p:txBody>
      </p:sp>
      <p:sp>
        <p:nvSpPr>
          <p:cNvPr id="3" name="Inhaltsplatzhalter 2"/>
          <p:cNvSpPr>
            <a:spLocks noGrp="1"/>
          </p:cNvSpPr>
          <p:nvPr>
            <p:ph idx="13"/>
          </p:nvPr>
        </p:nvSpPr>
        <p:spPr>
          <a:xfrm>
            <a:off x="179512" y="1664804"/>
            <a:ext cx="8784976" cy="4788532"/>
          </a:xfrm>
        </p:spPr>
        <p:txBody>
          <a:bodyPr/>
          <a:lstStyle/>
          <a:p>
            <a:pPr>
              <a:spcAft>
                <a:spcPts val="600"/>
              </a:spcAft>
              <a:buFont typeface="+mj-lt"/>
              <a:buAutoNum type="arabicPeriod"/>
            </a:pPr>
            <a:r>
              <a:rPr lang="de-DE" sz="950" b="1" dirty="0">
                <a:solidFill>
                  <a:srgbClr val="7F7F7F"/>
                </a:solidFill>
                <a:latin typeface="+mj-lt"/>
              </a:rPr>
              <a:t>BIH (Bundesarbeitsgemeinschaft der Integrationsämter und Hauptfürsorgestellen) (2012a): </a:t>
            </a:r>
            <a:r>
              <a:rPr lang="de-DE" sz="950" dirty="0">
                <a:solidFill>
                  <a:srgbClr val="7F7F7F"/>
                </a:solidFill>
                <a:latin typeface="+mj-lt"/>
              </a:rPr>
              <a:t>BIH Jahresbericht 2011 / 2012. Hilfen für schwerbehinderte Menschen im Beruf. Fakten, Daten und Grafiken. Wiesbaden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2"/>
              </a:rPr>
              <a:t>http://www.integrationsaemter.de/publikationen/65c/index.htm</a:t>
            </a:r>
            <a:r>
              <a:rPr lang="de-DE" sz="950" dirty="0">
                <a:solidFill>
                  <a:srgbClr val="7F7F7F"/>
                </a:solidFill>
                <a:latin typeface="+mj-lt"/>
              </a:rPr>
              <a:t>l</a:t>
            </a:r>
          </a:p>
          <a:p>
            <a:pPr>
              <a:spcAft>
                <a:spcPts val="600"/>
              </a:spcAft>
              <a:buFont typeface="+mj-lt"/>
              <a:buAutoNum type="arabicPeriod"/>
            </a:pPr>
            <a:r>
              <a:rPr lang="de-DE" sz="950" b="1" dirty="0">
                <a:solidFill>
                  <a:srgbClr val="7F7F7F"/>
                </a:solidFill>
                <a:latin typeface="+mj-lt"/>
              </a:rPr>
              <a:t>BIH (Bundesarbeitsgemeinschaft der Integrationsämter und Hauptfürsorgestellen) (2012b): </a:t>
            </a:r>
            <a:r>
              <a:rPr lang="de-DE" sz="950" dirty="0">
                <a:solidFill>
                  <a:srgbClr val="7F7F7F"/>
                </a:solidFill>
                <a:latin typeface="+mj-lt"/>
              </a:rPr>
              <a:t>Was heißt hier behindert? Aktiv für Inklusion. Behinderungsarten und ihre Auswirkungen. ZB </a:t>
            </a:r>
            <a:r>
              <a:rPr lang="de-DE" sz="950" dirty="0" err="1">
                <a:solidFill>
                  <a:srgbClr val="7F7F7F"/>
                </a:solidFill>
                <a:latin typeface="+mj-lt"/>
              </a:rPr>
              <a:t>spezial</a:t>
            </a:r>
            <a:r>
              <a:rPr lang="de-DE" sz="950" dirty="0">
                <a:solidFill>
                  <a:srgbClr val="7F7F7F"/>
                </a:solidFill>
                <a:latin typeface="+mj-lt"/>
              </a:rPr>
              <a:t>. Wiesbaden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3"/>
              </a:rPr>
              <a:t>http://www.integrationsaemter.de/publikationen/65c/index.html</a:t>
            </a:r>
            <a:endParaRPr lang="de-DE" sz="950" dirty="0">
              <a:solidFill>
                <a:srgbClr val="7F7F7F"/>
              </a:solidFill>
              <a:latin typeface="+mj-lt"/>
            </a:endParaRPr>
          </a:p>
          <a:p>
            <a:pPr>
              <a:spcAft>
                <a:spcPts val="600"/>
              </a:spcAft>
              <a:buFont typeface="+mj-lt"/>
              <a:buAutoNum type="arabicPeriod"/>
            </a:pPr>
            <a:r>
              <a:rPr lang="de-DE" sz="950" b="1" dirty="0">
                <a:solidFill>
                  <a:srgbClr val="7F7F7F"/>
                </a:solidFill>
                <a:latin typeface="+mj-lt"/>
              </a:rPr>
              <a:t>BIT (Berufsforschungs- und Beratungsinstitut für interdisziplinäre Technikgestaltung) (2011): </a:t>
            </a:r>
            <a:r>
              <a:rPr lang="de-DE" sz="950" dirty="0">
                <a:solidFill>
                  <a:srgbClr val="7F7F7F"/>
                </a:solidFill>
                <a:latin typeface="+mj-lt"/>
              </a:rPr>
              <a:t>Werkzeugkasten Betriebliches Eingliederungsmanagement (unveröffentlichtes Material). Bochum</a:t>
            </a:r>
            <a:br>
              <a:rPr lang="de-DE" sz="950" dirty="0">
                <a:solidFill>
                  <a:srgbClr val="7F7F7F"/>
                </a:solidFill>
                <a:latin typeface="+mj-lt"/>
              </a:rPr>
            </a:br>
            <a:r>
              <a:rPr lang="de-DE" sz="950" dirty="0">
                <a:solidFill>
                  <a:srgbClr val="7F7F7F"/>
                </a:solidFill>
                <a:latin typeface="+mj-lt"/>
              </a:rPr>
              <a:t>Link: </a:t>
            </a:r>
            <a:r>
              <a:rPr lang="de-DE" sz="950" u="sng" dirty="0">
                <a:solidFill>
                  <a:srgbClr val="7F7F7F"/>
                </a:solidFill>
                <a:latin typeface="+mj-lt"/>
                <a:hlinkClick r:id="rId4"/>
              </a:rPr>
              <a:t>http://integrationmanagement.eu/</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BKK Dachverband (2015): </a:t>
            </a:r>
            <a:r>
              <a:rPr lang="de-DE" sz="950" dirty="0">
                <a:solidFill>
                  <a:srgbClr val="7F7F7F"/>
                </a:solidFill>
                <a:latin typeface="+mj-lt"/>
              </a:rPr>
              <a:t>Gesundheitsreport 2015. Langzeiterkrankungen. Berlin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5"/>
              </a:rPr>
              <a:t>http://www.bkk-dachverband.de/publikationen/bkk-gesundheitsreport</a:t>
            </a:r>
            <a:r>
              <a:rPr lang="de-DE" sz="950" dirty="0">
                <a:solidFill>
                  <a:srgbClr val="7F7F7F"/>
                </a:solidFill>
                <a:latin typeface="+mj-lt"/>
              </a:rPr>
              <a:t> </a:t>
            </a:r>
          </a:p>
          <a:p>
            <a:pPr>
              <a:spcAft>
                <a:spcPts val="600"/>
              </a:spcAft>
              <a:buFont typeface="+mj-lt"/>
              <a:buAutoNum type="arabicPeriod"/>
            </a:pPr>
            <a:r>
              <a:rPr lang="de-DE" sz="1000" b="1" dirty="0"/>
              <a:t>BMAS (Bundesministerium für Arbeit und Soziales) (</a:t>
            </a:r>
            <a:r>
              <a:rPr lang="de-DE" sz="1000" b="1" dirty="0" smtClean="0"/>
              <a:t>2016): </a:t>
            </a:r>
            <a:r>
              <a:rPr lang="de-DE" sz="1000" dirty="0"/>
              <a:t>Sicherheit und Gesundheit bei der </a:t>
            </a:r>
            <a:r>
              <a:rPr lang="de-DE" sz="1000" dirty="0" smtClean="0"/>
              <a:t>Arbeit 2014. </a:t>
            </a:r>
            <a:r>
              <a:rPr lang="de-DE" sz="1000" dirty="0"/>
              <a:t>Unfallverhütungsbericht Arbeit. Dortmund, Berlin, Dresden</a:t>
            </a:r>
            <a:br>
              <a:rPr lang="de-DE" sz="1000" dirty="0"/>
            </a:br>
            <a:r>
              <a:rPr lang="de-DE" sz="1000" dirty="0">
                <a:hlinkClick r:id="rId6"/>
              </a:rPr>
              <a:t>http://</a:t>
            </a:r>
            <a:r>
              <a:rPr lang="de-DE" sz="1000" dirty="0" smtClean="0">
                <a:hlinkClick r:id="rId6"/>
              </a:rPr>
              <a:t>www.baua.de/de/Informationen-fuer-die-Praxis/Statistiken/Suga/Suga_content.html</a:t>
            </a:r>
            <a:endParaRPr lang="de-DE" sz="1000" dirty="0" smtClean="0"/>
          </a:p>
          <a:p>
            <a:pPr>
              <a:spcAft>
                <a:spcPts val="600"/>
              </a:spcAft>
              <a:buFont typeface="+mj-lt"/>
              <a:buAutoNum type="arabicPeriod"/>
            </a:pPr>
            <a:r>
              <a:rPr lang="de-DE" sz="950" b="1" dirty="0" smtClean="0">
                <a:solidFill>
                  <a:srgbClr val="7F7F7F"/>
                </a:solidFill>
                <a:latin typeface="+mj-lt"/>
              </a:rPr>
              <a:t>Bundeszentrale </a:t>
            </a:r>
            <a:r>
              <a:rPr lang="de-DE" sz="950" b="1" dirty="0">
                <a:solidFill>
                  <a:srgbClr val="7F7F7F"/>
                </a:solidFill>
                <a:latin typeface="+mj-lt"/>
              </a:rPr>
              <a:t>für politische Bildung (2012):</a:t>
            </a:r>
            <a:r>
              <a:rPr lang="de-DE" sz="950" dirty="0">
                <a:solidFill>
                  <a:srgbClr val="7F7F7F"/>
                </a:solidFill>
                <a:latin typeface="+mj-lt"/>
              </a:rPr>
              <a:t> Demografischer Wandel. Bevölkerungsentwicklung, Altersstruktur, Geburtenziffer und fernere Lebenserwartung, 1960, 2011 und 2060. Bonn (Zugriff: 8. Mai 2012)</a:t>
            </a:r>
            <a:br>
              <a:rPr lang="de-DE" sz="950" dirty="0">
                <a:solidFill>
                  <a:srgbClr val="7F7F7F"/>
                </a:solidFill>
                <a:latin typeface="+mj-lt"/>
              </a:rPr>
            </a:br>
            <a:r>
              <a:rPr lang="de-DE" sz="950" b="1" dirty="0">
                <a:solidFill>
                  <a:srgbClr val="7F7F7F"/>
                </a:solidFill>
                <a:latin typeface="+mj-lt"/>
              </a:rPr>
              <a:t> (gilt immer noch als aktuelle </a:t>
            </a:r>
            <a:r>
              <a:rPr lang="de-DE" sz="950" b="1" dirty="0" err="1">
                <a:solidFill>
                  <a:srgbClr val="7F7F7F"/>
                </a:solidFill>
                <a:latin typeface="+mj-lt"/>
              </a:rPr>
              <a:t>untersuchung</a:t>
            </a:r>
            <a:r>
              <a:rPr lang="de-DE" sz="950" b="1" dirty="0">
                <a:solidFill>
                  <a:srgbClr val="7F7F7F"/>
                </a:solidFill>
                <a:latin typeface="+mj-lt"/>
              </a:rPr>
              <a:t>) </a:t>
            </a:r>
            <a:r>
              <a:rPr lang="de-DE" sz="950" dirty="0">
                <a:solidFill>
                  <a:srgbClr val="7F7F7F"/>
                </a:solidFill>
                <a:latin typeface="+mj-lt"/>
              </a:rPr>
              <a:t>Link: </a:t>
            </a:r>
            <a:r>
              <a:rPr lang="de-DE" sz="950" dirty="0">
                <a:solidFill>
                  <a:srgbClr val="7F7F7F"/>
                </a:solidFill>
                <a:latin typeface="+mj-lt"/>
                <a:hlinkClick r:id="rId7"/>
              </a:rPr>
              <a:t>http://www.bpb.de/nachschlagen/zahlen-und-fakten/soziale-situation-in-deutschland/147368/themengrafik-demografischer-wandel</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Deutsche Rentenversicherung Bund </a:t>
            </a:r>
            <a:r>
              <a:rPr lang="de-DE" sz="950" b="1" dirty="0" smtClean="0">
                <a:solidFill>
                  <a:srgbClr val="7F7F7F"/>
                </a:solidFill>
                <a:latin typeface="+mj-lt"/>
              </a:rPr>
              <a:t>2014: </a:t>
            </a:r>
            <a:r>
              <a:rPr lang="de-DE" sz="950" dirty="0">
                <a:solidFill>
                  <a:srgbClr val="7F7F7F"/>
                </a:solidFill>
                <a:latin typeface="+mj-lt"/>
              </a:rPr>
              <a:t>Forschungsportal der Deutschen Rentenversicherung. Statistiken. Berlin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8"/>
              </a:rPr>
              <a:t>http://forschung.deutsche-rentenversicherung.de/ForschPortalWeb/contentAction.do?key=main_stat_rente&amp;chmenu=ispvwNavEntriesByHierarchy321</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LVR-Integrationsamt in Köln, LWL-Integrationsamt Westfalen Lippe in Münster (</a:t>
            </a:r>
            <a:r>
              <a:rPr lang="de-DE" sz="950" b="1" dirty="0" err="1">
                <a:solidFill>
                  <a:srgbClr val="7F7F7F"/>
                </a:solidFill>
                <a:latin typeface="+mj-lt"/>
              </a:rPr>
              <a:t>Hg</a:t>
            </a:r>
            <a:r>
              <a:rPr lang="de-DE" sz="950" b="1" dirty="0">
                <a:solidFill>
                  <a:srgbClr val="7F7F7F"/>
                </a:solidFill>
                <a:latin typeface="+mj-lt"/>
              </a:rPr>
              <a:t>.) (2013): </a:t>
            </a:r>
            <a:r>
              <a:rPr lang="de-DE" sz="950" dirty="0">
                <a:solidFill>
                  <a:srgbClr val="7F7F7F"/>
                </a:solidFill>
                <a:latin typeface="+mj-lt"/>
              </a:rPr>
              <a:t>Handlungsempfehlungen zum Betrieblichen Eingliederungsmanagement. Münster</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9"/>
              </a:rPr>
              <a:t>https://www.lwl.org/@@afiles/36107998/handlungsempfehlung_bem.pdf</a:t>
            </a:r>
            <a:endParaRPr lang="de-DE" sz="950" dirty="0">
              <a:solidFill>
                <a:srgbClr val="7F7F7F"/>
              </a:solidFill>
              <a:latin typeface="+mj-lt"/>
            </a:endParaRPr>
          </a:p>
          <a:p>
            <a:pPr>
              <a:spcAft>
                <a:spcPts val="600"/>
              </a:spcAft>
              <a:buFont typeface="+mj-lt"/>
              <a:buAutoNum type="arabicPeriod"/>
            </a:pPr>
            <a:r>
              <a:rPr lang="de-DE" sz="950" b="1" dirty="0">
                <a:solidFill>
                  <a:srgbClr val="7F7F7F"/>
                </a:solidFill>
                <a:latin typeface="+mj-lt"/>
              </a:rPr>
              <a:t>Hans-Böckler-Stiftung (2011): </a:t>
            </a:r>
            <a:r>
              <a:rPr lang="de-DE" sz="950" dirty="0">
                <a:solidFill>
                  <a:srgbClr val="7F7F7F"/>
                </a:solidFill>
                <a:latin typeface="+mj-lt"/>
              </a:rPr>
              <a:t>Handlungsleitfaden für ein Betriebliches Eingliederungsmanagement. Arbeitspapier 199. Düsseldorf</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10"/>
              </a:rPr>
              <a:t>http://www.boeckler.de/6299.htm?produkt=HBS-005072&amp;chunk=1</a:t>
            </a:r>
            <a:r>
              <a:rPr lang="de-DE" sz="950" dirty="0">
                <a:solidFill>
                  <a:srgbClr val="7F7F7F"/>
                </a:solidFill>
                <a:latin typeface="+mj-lt"/>
              </a:rPr>
              <a:t> </a:t>
            </a:r>
          </a:p>
        </p:txBody>
      </p:sp>
    </p:spTree>
    <p:extLst>
      <p:ext uri="{BB962C8B-B14F-4D97-AF65-F5344CB8AC3E}">
        <p14:creationId xmlns:p14="http://schemas.microsoft.com/office/powerpoint/2010/main" val="2972139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3"/>
          </p:nvPr>
        </p:nvSpPr>
        <p:spPr>
          <a:xfrm>
            <a:off x="179512" y="1016732"/>
            <a:ext cx="8784976" cy="4910946"/>
          </a:xfrm>
        </p:spPr>
        <p:txBody>
          <a:bodyPr/>
          <a:lstStyle/>
          <a:p>
            <a:pPr>
              <a:spcAft>
                <a:spcPts val="600"/>
              </a:spcAft>
              <a:buFont typeface="+mj-lt"/>
              <a:buAutoNum type="arabicPeriod" startAt="10"/>
            </a:pPr>
            <a:r>
              <a:rPr lang="de-DE" sz="1000" b="1" dirty="0">
                <a:solidFill>
                  <a:srgbClr val="7F7F7F"/>
                </a:solidFill>
              </a:rPr>
              <a:t>Niehaus, M.; Magin, J.; </a:t>
            </a:r>
            <a:r>
              <a:rPr lang="de-DE" sz="1000" b="1" dirty="0" err="1">
                <a:solidFill>
                  <a:srgbClr val="7F7F7F"/>
                </a:solidFill>
              </a:rPr>
              <a:t>Marfels</a:t>
            </a:r>
            <a:r>
              <a:rPr lang="de-DE" sz="1000" b="1" dirty="0">
                <a:solidFill>
                  <a:srgbClr val="7F7F7F"/>
                </a:solidFill>
              </a:rPr>
              <a:t>, B., Vater, E.G. &amp; </a:t>
            </a:r>
            <a:r>
              <a:rPr lang="de-DE" sz="1000" b="1" dirty="0" err="1">
                <a:solidFill>
                  <a:srgbClr val="7F7F7F"/>
                </a:solidFill>
              </a:rPr>
              <a:t>Werkstetter</a:t>
            </a:r>
            <a:r>
              <a:rPr lang="de-DE" sz="1000" b="1" dirty="0">
                <a:solidFill>
                  <a:srgbClr val="7F7F7F"/>
                </a:solidFill>
              </a:rPr>
              <a:t>, E. (2008):</a:t>
            </a:r>
            <a:r>
              <a:rPr lang="de-DE" sz="1000" dirty="0">
                <a:solidFill>
                  <a:srgbClr val="7F7F7F"/>
                </a:solidFill>
              </a:rPr>
              <a:t> Betriebliches Eingliederungsmanagement. Studie zur Umsetzung des Betrieblichen Eingliederungsmanagements nach § 84 Abs. 2 SGB IX. Köln</a:t>
            </a:r>
            <a:br>
              <a:rPr lang="de-DE" sz="1000" dirty="0">
                <a:solidFill>
                  <a:srgbClr val="7F7F7F"/>
                </a:solidFill>
              </a:rPr>
            </a:br>
            <a:r>
              <a:rPr lang="de-DE" sz="1000" dirty="0">
                <a:solidFill>
                  <a:srgbClr val="7F7F7F"/>
                </a:solidFill>
              </a:rPr>
              <a:t> (in der hier gebotenen Detailtiefe keine aktuelle vergleichbare Quelle auffindbar) Link: </a:t>
            </a:r>
            <a:r>
              <a:rPr lang="de-DE" sz="1000" u="sng" dirty="0">
                <a:solidFill>
                  <a:srgbClr val="7F7F7F"/>
                </a:solidFill>
                <a:hlinkClick r:id="rId2"/>
              </a:rPr>
              <a:t>http://www.bmas.de/DE/Service/Publikationen/f374-forschungsbericht.html</a:t>
            </a:r>
            <a:r>
              <a:rPr lang="de-DE" sz="1000" dirty="0">
                <a:solidFill>
                  <a:srgbClr val="7F7F7F"/>
                </a:solidFill>
              </a:rPr>
              <a:t> </a:t>
            </a:r>
          </a:p>
          <a:p>
            <a:pPr>
              <a:spcAft>
                <a:spcPts val="600"/>
              </a:spcAft>
              <a:buFont typeface="+mj-lt"/>
              <a:buAutoNum type="arabicPeriod" startAt="11"/>
            </a:pPr>
            <a:r>
              <a:rPr lang="de-DE" sz="1000" b="1" dirty="0" smtClean="0">
                <a:solidFill>
                  <a:srgbClr val="7F7F7F"/>
                </a:solidFill>
              </a:rPr>
              <a:t>Statistisches </a:t>
            </a:r>
            <a:r>
              <a:rPr lang="de-DE" sz="1000" b="1" dirty="0">
                <a:solidFill>
                  <a:srgbClr val="7F7F7F"/>
                </a:solidFill>
              </a:rPr>
              <a:t>Bundesamt (2015): </a:t>
            </a:r>
            <a:r>
              <a:rPr lang="de-DE" sz="1000" dirty="0">
                <a:solidFill>
                  <a:srgbClr val="7F7F7F"/>
                </a:solidFill>
              </a:rPr>
              <a:t>Statistisches Jahrbuch 2015. Wiesbaden</a:t>
            </a:r>
            <a:br>
              <a:rPr lang="de-DE" sz="1000" dirty="0">
                <a:solidFill>
                  <a:srgbClr val="7F7F7F"/>
                </a:solidFill>
              </a:rPr>
            </a:br>
            <a:r>
              <a:rPr lang="de-DE" sz="1000" dirty="0">
                <a:solidFill>
                  <a:srgbClr val="7F7F7F"/>
                </a:solidFill>
              </a:rPr>
              <a:t>Link: </a:t>
            </a:r>
            <a:r>
              <a:rPr lang="de-DE" sz="1000" dirty="0">
                <a:solidFill>
                  <a:srgbClr val="7F7F7F"/>
                </a:solidFill>
                <a:hlinkClick r:id="rId3"/>
              </a:rPr>
              <a:t>https://www.destatis.de/DE/Publikationen/StatistischesJahrbuch/StatistischesJahrbuch2015.pdf;jsessionid=311FEB311914572C2CDD5EF99FB82C00.cae4?__blob=publicationFile</a:t>
            </a:r>
            <a:endParaRPr lang="de-DE" sz="1000" dirty="0">
              <a:solidFill>
                <a:srgbClr val="7F7F7F"/>
              </a:solidFill>
            </a:endParaRPr>
          </a:p>
          <a:p>
            <a:pPr>
              <a:spcAft>
                <a:spcPts val="600"/>
              </a:spcAft>
              <a:buFont typeface="+mj-lt"/>
              <a:buAutoNum type="arabicPeriod" startAt="11"/>
            </a:pPr>
            <a:r>
              <a:rPr lang="de-DE" sz="1000" b="1" dirty="0">
                <a:solidFill>
                  <a:srgbClr val="7F7F7F"/>
                </a:solidFill>
              </a:rPr>
              <a:t>Statistisches Bundesamt (2013): </a:t>
            </a:r>
            <a:r>
              <a:rPr lang="de-DE" sz="1000" dirty="0">
                <a:solidFill>
                  <a:srgbClr val="7F7F7F"/>
                </a:solidFill>
              </a:rPr>
              <a:t>Statistik der schwerbehinderten Menschen 2011. Kurzbericht. Wiesbaden</a:t>
            </a:r>
            <a:br>
              <a:rPr lang="de-DE" sz="1000" dirty="0">
                <a:solidFill>
                  <a:srgbClr val="7F7F7F"/>
                </a:solidFill>
              </a:rPr>
            </a:br>
            <a:r>
              <a:rPr lang="de-DE" sz="1000" dirty="0">
                <a:solidFill>
                  <a:srgbClr val="7F7F7F"/>
                </a:solidFill>
              </a:rPr>
              <a:t>Link: </a:t>
            </a:r>
            <a:r>
              <a:rPr lang="de-DE" sz="1000" dirty="0">
                <a:solidFill>
                  <a:srgbClr val="7F7F7F"/>
                </a:solidFill>
                <a:hlinkClick r:id="rId4"/>
              </a:rPr>
              <a:t>https://www.destatis.de/DE/Publikationen/Thematisch/Gesundheit/BehinderteMenschen/SozialSchwerbehinderteKB5227101119004.html</a:t>
            </a:r>
            <a:endParaRPr lang="de-DE" sz="1000" dirty="0">
              <a:solidFill>
                <a:srgbClr val="7F7F7F"/>
              </a:solidFill>
            </a:endParaRPr>
          </a:p>
          <a:p>
            <a:pPr>
              <a:spcAft>
                <a:spcPts val="600"/>
              </a:spcAft>
            </a:pPr>
            <a:endParaRPr lang="de-DE" sz="1000" dirty="0">
              <a:solidFill>
                <a:srgbClr val="7F7F7F"/>
              </a:solidFill>
            </a:endParaRPr>
          </a:p>
          <a:p>
            <a:pPr>
              <a:spcAft>
                <a:spcPts val="600"/>
              </a:spcAft>
              <a:buFont typeface="+mj-lt"/>
              <a:buAutoNum type="arabicPeriod" startAt="11"/>
            </a:pPr>
            <a:endParaRPr lang="de-DE" sz="1000" dirty="0">
              <a:solidFill>
                <a:srgbClr val="7F7F7F"/>
              </a:solidFill>
            </a:endParaRPr>
          </a:p>
          <a:p>
            <a:pPr marL="0" indent="0">
              <a:spcAft>
                <a:spcPts val="600"/>
              </a:spcAft>
              <a:buNone/>
            </a:pPr>
            <a:r>
              <a:rPr lang="en-US" sz="1000" b="1" u="sng" dirty="0" err="1">
                <a:solidFill>
                  <a:srgbClr val="7F7F7F"/>
                </a:solidFill>
              </a:rPr>
              <a:t>Bilder</a:t>
            </a:r>
            <a:r>
              <a:rPr lang="en-US" sz="1000" b="1" u="sng" dirty="0">
                <a:solidFill>
                  <a:srgbClr val="7F7F7F"/>
                </a:solidFill>
              </a:rPr>
              <a:t>:</a:t>
            </a:r>
            <a:r>
              <a:rPr lang="en-US" sz="1000" b="1" dirty="0">
                <a:solidFill>
                  <a:srgbClr val="7F7F7F"/>
                </a:solidFill>
              </a:rPr>
              <a:t>  </a:t>
            </a:r>
            <a:r>
              <a:rPr lang="en-US" sz="1000" dirty="0">
                <a:solidFill>
                  <a:srgbClr val="7F7F7F"/>
                </a:solidFill>
              </a:rPr>
              <a:t>Die in der </a:t>
            </a:r>
            <a:r>
              <a:rPr lang="en-US" sz="1000" dirty="0" err="1">
                <a:solidFill>
                  <a:srgbClr val="7F7F7F"/>
                </a:solidFill>
              </a:rPr>
              <a:t>Präsentation</a:t>
            </a:r>
            <a:r>
              <a:rPr lang="en-US" sz="1000" dirty="0">
                <a:solidFill>
                  <a:srgbClr val="7F7F7F"/>
                </a:solidFill>
              </a:rPr>
              <a:t> </a:t>
            </a:r>
            <a:r>
              <a:rPr lang="en-US" sz="1000" dirty="0" err="1">
                <a:solidFill>
                  <a:srgbClr val="7F7F7F"/>
                </a:solidFill>
              </a:rPr>
              <a:t>verwendeten</a:t>
            </a:r>
            <a:r>
              <a:rPr lang="en-US" sz="1000" dirty="0">
                <a:solidFill>
                  <a:srgbClr val="7F7F7F"/>
                </a:solidFill>
              </a:rPr>
              <a:t> </a:t>
            </a:r>
            <a:r>
              <a:rPr lang="en-US" sz="1000" dirty="0" err="1">
                <a:solidFill>
                  <a:srgbClr val="7F7F7F"/>
                </a:solidFill>
              </a:rPr>
              <a:t>Bilder</a:t>
            </a:r>
            <a:r>
              <a:rPr lang="en-US" sz="1000" dirty="0">
                <a:solidFill>
                  <a:srgbClr val="7F7F7F"/>
                </a:solidFill>
              </a:rPr>
              <a:t> (</a:t>
            </a:r>
            <a:r>
              <a:rPr lang="en-US" sz="1000" dirty="0" err="1">
                <a:solidFill>
                  <a:srgbClr val="7F7F7F"/>
                </a:solidFill>
              </a:rPr>
              <a:t>nicht</a:t>
            </a:r>
            <a:r>
              <a:rPr lang="en-US" sz="1000" dirty="0">
                <a:solidFill>
                  <a:srgbClr val="7F7F7F"/>
                </a:solidFill>
              </a:rPr>
              <a:t> die </a:t>
            </a:r>
            <a:r>
              <a:rPr lang="en-US" sz="1000" dirty="0" err="1">
                <a:solidFill>
                  <a:srgbClr val="7F7F7F"/>
                </a:solidFill>
              </a:rPr>
              <a:t>Abbildungen</a:t>
            </a:r>
            <a:r>
              <a:rPr lang="en-US" sz="1000" dirty="0">
                <a:solidFill>
                  <a:srgbClr val="7F7F7F"/>
                </a:solidFill>
              </a:rPr>
              <a:t>) </a:t>
            </a:r>
            <a:r>
              <a:rPr lang="en-US" sz="1000" dirty="0" err="1">
                <a:solidFill>
                  <a:srgbClr val="7F7F7F"/>
                </a:solidFill>
              </a:rPr>
              <a:t>stammen</a:t>
            </a:r>
            <a:r>
              <a:rPr lang="en-US" sz="1000" dirty="0">
                <a:solidFill>
                  <a:srgbClr val="7F7F7F"/>
                </a:solidFill>
              </a:rPr>
              <a:t> </a:t>
            </a:r>
            <a:r>
              <a:rPr lang="en-US" sz="1000" dirty="0" err="1">
                <a:solidFill>
                  <a:srgbClr val="7F7F7F"/>
                </a:solidFill>
              </a:rPr>
              <a:t>aus</a:t>
            </a:r>
            <a:r>
              <a:rPr lang="en-US" sz="1000" dirty="0">
                <a:solidFill>
                  <a:srgbClr val="7F7F7F"/>
                </a:solidFill>
              </a:rPr>
              <a:t> der </a:t>
            </a:r>
            <a:r>
              <a:rPr lang="en-US" sz="1000" dirty="0" err="1">
                <a:solidFill>
                  <a:srgbClr val="7F7F7F"/>
                </a:solidFill>
              </a:rPr>
              <a:t>Bilddatenbank</a:t>
            </a:r>
            <a:r>
              <a:rPr lang="en-US" sz="1000" dirty="0">
                <a:solidFill>
                  <a:srgbClr val="7F7F7F"/>
                </a:solidFill>
              </a:rPr>
              <a:t> des </a:t>
            </a:r>
            <a:r>
              <a:rPr lang="en-US" sz="1000" dirty="0" err="1">
                <a:solidFill>
                  <a:srgbClr val="7F7F7F"/>
                </a:solidFill>
              </a:rPr>
              <a:t>Anbieters</a:t>
            </a:r>
            <a:r>
              <a:rPr lang="en-US" sz="1000" dirty="0">
                <a:solidFill>
                  <a:srgbClr val="7F7F7F"/>
                </a:solidFill>
              </a:rPr>
              <a:t> Corbis. </a:t>
            </a:r>
            <a:br>
              <a:rPr lang="en-US" sz="1000" dirty="0">
                <a:solidFill>
                  <a:srgbClr val="7F7F7F"/>
                </a:solidFill>
              </a:rPr>
            </a:br>
            <a:r>
              <a:rPr lang="en-US" sz="1000" dirty="0">
                <a:solidFill>
                  <a:srgbClr val="7F7F7F"/>
                </a:solidFill>
              </a:rPr>
              <a:t>             </a:t>
            </a:r>
            <a:r>
              <a:rPr lang="de-DE" sz="1000" dirty="0">
                <a:solidFill>
                  <a:srgbClr val="7F7F7F"/>
                </a:solidFill>
              </a:rPr>
              <a:t>Für Betriebskrankenkassen und BKK Verbände sind die aufgelisteten Bilder zeitlich uneingeschränkt nutzbar.</a:t>
            </a:r>
          </a:p>
          <a:p>
            <a:endParaRPr lang="de-DE" sz="1000" dirty="0"/>
          </a:p>
        </p:txBody>
      </p:sp>
    </p:spTree>
    <p:extLst>
      <p:ext uri="{BB962C8B-B14F-4D97-AF65-F5344CB8AC3E}">
        <p14:creationId xmlns:p14="http://schemas.microsoft.com/office/powerpoint/2010/main" val="86576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2078851"/>
            <a:ext cx="7969440" cy="3654406"/>
          </a:xfrm>
        </p:spPr>
        <p:txBody>
          <a:bodyPr/>
          <a:lstStyle/>
          <a:p>
            <a:pPr>
              <a:spcAft>
                <a:spcPts val="1200"/>
              </a:spcAft>
            </a:pPr>
            <a:r>
              <a:rPr lang="de-DE" sz="2000" dirty="0"/>
              <a:t>BEM wird nötig, wenn Beschäftigte innerhalb eines Jahres länger als sechs Wochen ununterbrochen oder wiederholt arbeitsunfähig sind.</a:t>
            </a:r>
          </a:p>
          <a:p>
            <a:pPr>
              <a:spcAft>
                <a:spcPts val="1200"/>
              </a:spcAft>
            </a:pPr>
            <a:r>
              <a:rPr lang="de-DE" sz="2000" dirty="0"/>
              <a:t>In diesem Fall klärt der Arbeitgeber mit der zuständigen Interessenvertretung […], mit Zustimmung und Beteiligung der betroffenen Person die Möglichkeiten, wie die Arbeitsunfähigkeit überwunden werden kann.</a:t>
            </a:r>
          </a:p>
          <a:p>
            <a:pPr>
              <a:spcAft>
                <a:spcPts val="1200"/>
              </a:spcAft>
            </a:pPr>
            <a:r>
              <a:rPr lang="de-DE" sz="2000" dirty="0"/>
              <a:t>Dafür müssen die richtigen Leistungen oder Hilfen ermittelt werden.</a:t>
            </a:r>
          </a:p>
          <a:p>
            <a:pPr>
              <a:spcAft>
                <a:spcPts val="1200"/>
              </a:spcAft>
            </a:pPr>
            <a:r>
              <a:rPr lang="de-DE" sz="2000" dirty="0"/>
              <a:t>Das Ziel: Erneuter Arbeitsunfähigkeit soll vorgebeugt und der Arbeitsplatz erhalten werden</a:t>
            </a:r>
            <a:r>
              <a:rPr lang="de-DE" sz="2000" dirty="0" smtClean="0"/>
              <a:t>.</a:t>
            </a:r>
            <a:endParaRPr lang="de-DE" sz="2000" dirty="0"/>
          </a:p>
        </p:txBody>
      </p:sp>
      <p:sp>
        <p:nvSpPr>
          <p:cNvPr id="3" name="Inhaltsplatzhalter 2"/>
          <p:cNvSpPr>
            <a:spLocks noGrp="1"/>
          </p:cNvSpPr>
          <p:nvPr>
            <p:ph idx="11"/>
          </p:nvPr>
        </p:nvSpPr>
        <p:spPr>
          <a:xfrm>
            <a:off x="642789" y="1412776"/>
            <a:ext cx="7756163" cy="472811"/>
          </a:xfrm>
        </p:spPr>
        <p:txBody>
          <a:bodyPr/>
          <a:lstStyle/>
          <a:p>
            <a:r>
              <a:rPr lang="de-DE" dirty="0"/>
              <a:t>Worum geht es?</a:t>
            </a:r>
          </a:p>
        </p:txBody>
      </p:sp>
      <p:sp>
        <p:nvSpPr>
          <p:cNvPr id="4" name="Untertitel 2"/>
          <p:cNvSpPr txBox="1">
            <a:spLocks/>
          </p:cNvSpPr>
          <p:nvPr/>
        </p:nvSpPr>
        <p:spPr>
          <a:xfrm>
            <a:off x="390053" y="6313487"/>
            <a:ext cx="256176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a-DK" sz="900" dirty="0">
                <a:solidFill>
                  <a:srgbClr val="918F90"/>
                </a:solidFill>
              </a:rPr>
              <a:t>§ 167 SGB </a:t>
            </a:r>
            <a:r>
              <a:rPr lang="da-DK" sz="900" dirty="0" smtClean="0">
                <a:solidFill>
                  <a:srgbClr val="918F90"/>
                </a:solidFill>
              </a:rPr>
              <a:t>IX, alt</a:t>
            </a:r>
            <a:r>
              <a:rPr lang="da-DK" sz="900" dirty="0">
                <a:solidFill>
                  <a:srgbClr val="918F90"/>
                </a:solidFill>
              </a:rPr>
              <a:t>: § 84 Abs. 2 SGB IX</a:t>
            </a:r>
            <a:endParaRPr lang="de-DE" sz="900" dirty="0">
              <a:solidFill>
                <a:srgbClr val="918F90"/>
              </a:solidFill>
            </a:endParaRPr>
          </a:p>
        </p:txBody>
      </p:sp>
    </p:spTree>
    <p:extLst>
      <p:ext uri="{BB962C8B-B14F-4D97-AF65-F5344CB8AC3E}">
        <p14:creationId xmlns:p14="http://schemas.microsoft.com/office/powerpoint/2010/main" val="30244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Ziele von BEM</a:t>
            </a:r>
          </a:p>
        </p:txBody>
      </p:sp>
      <p:sp>
        <p:nvSpPr>
          <p:cNvPr id="4" name="Inhaltsplatzhalter 3"/>
          <p:cNvSpPr>
            <a:spLocks noGrp="1"/>
          </p:cNvSpPr>
          <p:nvPr>
            <p:ph idx="11"/>
          </p:nvPr>
        </p:nvSpPr>
        <p:spPr>
          <a:xfrm>
            <a:off x="5988337" y="1916807"/>
            <a:ext cx="3804243" cy="792113"/>
          </a:xfrm>
        </p:spPr>
        <p:txBody>
          <a:bodyPr/>
          <a:lstStyle/>
          <a:p>
            <a:r>
              <a:rPr lang="de-DE" dirty="0" smtClean="0"/>
              <a:t>Prävention</a:t>
            </a:r>
            <a:endParaRPr lang="de-DE" dirty="0"/>
          </a:p>
        </p:txBody>
      </p:sp>
      <p:sp>
        <p:nvSpPr>
          <p:cNvPr id="6" name="Inhaltsplatzhalter 5"/>
          <p:cNvSpPr>
            <a:spLocks noGrp="1"/>
          </p:cNvSpPr>
          <p:nvPr>
            <p:ph idx="13"/>
          </p:nvPr>
        </p:nvSpPr>
        <p:spPr>
          <a:xfrm>
            <a:off x="5870826" y="2489058"/>
            <a:ext cx="2877638" cy="3384376"/>
          </a:xfrm>
        </p:spPr>
        <p:txBody>
          <a:bodyPr/>
          <a:lstStyle/>
          <a:p>
            <a:pPr marL="179388" indent="-179388"/>
            <a:r>
              <a:rPr lang="de-DE" sz="1600" dirty="0">
                <a:solidFill>
                  <a:schemeClr val="bg1">
                    <a:lumMod val="50000"/>
                  </a:schemeClr>
                </a:solidFill>
              </a:rPr>
              <a:t>Vorbeugung erneuter Arbeitsunfähigkeit</a:t>
            </a:r>
          </a:p>
          <a:p>
            <a:pPr marL="179388" indent="-179388"/>
            <a:r>
              <a:rPr lang="de-DE" sz="1600" dirty="0">
                <a:solidFill>
                  <a:schemeClr val="bg1">
                    <a:lumMod val="50000"/>
                  </a:schemeClr>
                </a:solidFill>
              </a:rPr>
              <a:t>Vermeidung von Behinderung, einer chronischer Krankheitsentwicklung </a:t>
            </a:r>
          </a:p>
          <a:p>
            <a:pPr marL="179388" indent="-179388"/>
            <a:r>
              <a:rPr lang="de-DE" sz="1600" dirty="0">
                <a:solidFill>
                  <a:schemeClr val="bg1">
                    <a:lumMod val="50000"/>
                  </a:schemeClr>
                </a:solidFill>
              </a:rPr>
              <a:t>Beseitigung </a:t>
            </a:r>
            <a:r>
              <a:rPr lang="de-DE" sz="1600" dirty="0" err="1">
                <a:solidFill>
                  <a:schemeClr val="bg1">
                    <a:lumMod val="50000"/>
                  </a:schemeClr>
                </a:solidFill>
              </a:rPr>
              <a:t>arbeitsbe</a:t>
            </a:r>
            <a:r>
              <a:rPr lang="de-DE" sz="1600" dirty="0">
                <a:solidFill>
                  <a:schemeClr val="bg1">
                    <a:lumMod val="50000"/>
                  </a:schemeClr>
                </a:solidFill>
              </a:rPr>
              <a:t>-</a:t>
            </a:r>
            <a:br>
              <a:rPr lang="de-DE" sz="1600" dirty="0">
                <a:solidFill>
                  <a:schemeClr val="bg1">
                    <a:lumMod val="50000"/>
                  </a:schemeClr>
                </a:solidFill>
              </a:rPr>
            </a:br>
            <a:r>
              <a:rPr lang="de-DE" sz="1600" dirty="0" err="1">
                <a:solidFill>
                  <a:schemeClr val="bg1">
                    <a:lumMod val="50000"/>
                  </a:schemeClr>
                </a:solidFill>
              </a:rPr>
              <a:t>dingter</a:t>
            </a:r>
            <a:r>
              <a:rPr lang="de-DE" sz="1600" dirty="0">
                <a:solidFill>
                  <a:schemeClr val="bg1">
                    <a:lumMod val="50000"/>
                  </a:schemeClr>
                </a:solidFill>
              </a:rPr>
              <a:t> Gesundheitsgefahren</a:t>
            </a:r>
          </a:p>
          <a:p>
            <a:pPr marL="179388" indent="-179388"/>
            <a:r>
              <a:rPr lang="de-DE" sz="1600" dirty="0">
                <a:solidFill>
                  <a:schemeClr val="bg1">
                    <a:lumMod val="50000"/>
                  </a:schemeClr>
                </a:solidFill>
              </a:rPr>
              <a:t>Vermeidung krankheitsbedingter Kündigungen</a:t>
            </a:r>
          </a:p>
          <a:p>
            <a:pPr marL="179388" indent="-179388"/>
            <a:r>
              <a:rPr lang="de-DE" sz="1600" dirty="0">
                <a:solidFill>
                  <a:schemeClr val="bg1">
                    <a:lumMod val="50000"/>
                  </a:schemeClr>
                </a:solidFill>
              </a:rPr>
              <a:t>Vermeidung von Frühberentung</a:t>
            </a:r>
          </a:p>
        </p:txBody>
      </p:sp>
      <p:sp>
        <p:nvSpPr>
          <p:cNvPr id="11" name="Inhaltsplatzhalter 2"/>
          <p:cNvSpPr txBox="1">
            <a:spLocks/>
          </p:cNvSpPr>
          <p:nvPr/>
        </p:nvSpPr>
        <p:spPr bwMode="auto">
          <a:xfrm>
            <a:off x="323528" y="2485220"/>
            <a:ext cx="2196244" cy="3388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DD205"/>
              </a:buClr>
              <a:buFont typeface="Arial" charset="0"/>
              <a:buChar char="•"/>
              <a:defRPr sz="2400"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de-DE" sz="1600" dirty="0"/>
              <a:t>Wiederherstellung der Arbeits- und Leistungsfähigkeit</a:t>
            </a:r>
          </a:p>
          <a:p>
            <a:pPr marL="179388" indent="-179388"/>
            <a:r>
              <a:rPr lang="de-DE" sz="1600" dirty="0"/>
              <a:t>Anpassung der Arbeitsbedingungen an die gesundheitliche Beeinträchtigung</a:t>
            </a:r>
          </a:p>
          <a:p>
            <a:pPr marL="179388" indent="-179388"/>
            <a:r>
              <a:rPr lang="de-DE" sz="1600" dirty="0"/>
              <a:t>Vermeidung von Frühberentung</a:t>
            </a:r>
          </a:p>
        </p:txBody>
      </p:sp>
      <p:sp>
        <p:nvSpPr>
          <p:cNvPr id="12" name="Inhaltsplatzhalter 4"/>
          <p:cNvSpPr txBox="1">
            <a:spLocks/>
          </p:cNvSpPr>
          <p:nvPr/>
        </p:nvSpPr>
        <p:spPr bwMode="auto">
          <a:xfrm>
            <a:off x="431540" y="1916807"/>
            <a:ext cx="3804243" cy="79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DD205"/>
              </a:buClr>
              <a:buFontTx/>
              <a:buNone/>
              <a:defRPr sz="2400" b="1"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Rehabilitation </a:t>
            </a:r>
          </a:p>
          <a:p>
            <a:endParaRPr lang="de-DE" dirty="0"/>
          </a:p>
        </p:txBody>
      </p:sp>
      <p:sp>
        <p:nvSpPr>
          <p:cNvPr id="13" name="Inhaltsplatzhalter 1"/>
          <p:cNvSpPr txBox="1">
            <a:spLocks/>
          </p:cNvSpPr>
          <p:nvPr/>
        </p:nvSpPr>
        <p:spPr>
          <a:xfrm>
            <a:off x="3095836" y="1916832"/>
            <a:ext cx="2412268" cy="54366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2400" b="1" dirty="0" smtClean="0">
                <a:solidFill>
                  <a:schemeClr val="bg1">
                    <a:lumMod val="50000"/>
                  </a:schemeClr>
                </a:solidFill>
              </a:rPr>
              <a:t>Reintegration</a:t>
            </a:r>
            <a:endParaRPr lang="de-DE" sz="2400" b="1" dirty="0">
              <a:solidFill>
                <a:schemeClr val="bg1">
                  <a:lumMod val="50000"/>
                </a:schemeClr>
              </a:solidFill>
            </a:endParaRPr>
          </a:p>
        </p:txBody>
      </p:sp>
      <p:sp>
        <p:nvSpPr>
          <p:cNvPr id="14" name="Rechteck 13"/>
          <p:cNvSpPr/>
          <p:nvPr/>
        </p:nvSpPr>
        <p:spPr>
          <a:xfrm>
            <a:off x="2987824" y="2492896"/>
            <a:ext cx="2286000" cy="2160591"/>
          </a:xfrm>
          <a:prstGeom prst="rect">
            <a:avLst/>
          </a:prstGeom>
        </p:spPr>
        <p:txBody>
          <a:bodyPr wrap="square">
            <a:spAutoFit/>
          </a:bodyPr>
          <a:lstStyle/>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Wiedereingliederung an den Arbeitsplatz</a:t>
            </a:r>
          </a:p>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Erhalt der Beschäftigungsfähig-</a:t>
            </a:r>
            <a:r>
              <a:rPr lang="de-DE" sz="1600" dirty="0" err="1">
                <a:solidFill>
                  <a:schemeClr val="bg1">
                    <a:lumMod val="50000"/>
                  </a:schemeClr>
                </a:solidFill>
                <a:latin typeface="+mn-lt"/>
                <a:cs typeface="+mn-cs"/>
              </a:rPr>
              <a:t>keit</a:t>
            </a:r>
            <a:r>
              <a:rPr lang="de-DE" sz="1600" dirty="0">
                <a:solidFill>
                  <a:schemeClr val="bg1">
                    <a:lumMod val="50000"/>
                  </a:schemeClr>
                </a:solidFill>
                <a:latin typeface="+mn-lt"/>
                <a:cs typeface="+mn-cs"/>
              </a:rPr>
              <a:t> </a:t>
            </a:r>
          </a:p>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Erhalt des Arbeitsplatzes und des Fachwissens</a:t>
            </a:r>
          </a:p>
        </p:txBody>
      </p:sp>
    </p:spTree>
    <p:extLst>
      <p:ext uri="{BB962C8B-B14F-4D97-AF65-F5344CB8AC3E}">
        <p14:creationId xmlns:p14="http://schemas.microsoft.com/office/powerpoint/2010/main" val="313882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500" dirty="0"/>
              <a:t>Die Notwendigkeit </a:t>
            </a:r>
            <a:br>
              <a:rPr lang="de-DE" sz="3500" dirty="0"/>
            </a:br>
            <a:r>
              <a:rPr lang="de-DE" sz="3500" dirty="0"/>
              <a:t>einer BEM-Gesetzesinitiative</a:t>
            </a:r>
          </a:p>
        </p:txBody>
      </p:sp>
    </p:spTree>
    <p:extLst>
      <p:ext uri="{BB962C8B-B14F-4D97-AF65-F5344CB8AC3E}">
        <p14:creationId xmlns:p14="http://schemas.microsoft.com/office/powerpoint/2010/main" val="266284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Daten und Fakten</a:t>
            </a:r>
          </a:p>
        </p:txBody>
      </p:sp>
      <p:sp>
        <p:nvSpPr>
          <p:cNvPr id="3" name="Inhaltsplatzhalter 2"/>
          <p:cNvSpPr>
            <a:spLocks noGrp="1"/>
          </p:cNvSpPr>
          <p:nvPr>
            <p:ph idx="13"/>
          </p:nvPr>
        </p:nvSpPr>
        <p:spPr>
          <a:xfrm>
            <a:off x="179512" y="1988840"/>
            <a:ext cx="8784976" cy="3780420"/>
          </a:xfrm>
        </p:spPr>
        <p:txBody>
          <a:bodyPr/>
          <a:lstStyle/>
          <a:p>
            <a:r>
              <a:rPr lang="de-DE" sz="2000" dirty="0"/>
              <a:t>Der Anteil der beschäftigten BKK-Mitglieder im Alter über 45 Jahren ist im letzten Jahrzehnt um mehr als 17% angestiegen.</a:t>
            </a:r>
          </a:p>
          <a:p>
            <a:r>
              <a:rPr lang="de-DE" sz="2000" dirty="0"/>
              <a:t>Der Anteil der AU-Tage mit einer Dauer von mehr als 6 Wochen ist in den letzten 10 Jahren um 4% gestiegen (2004: 43,3%; 2014: 47,5%)</a:t>
            </a:r>
          </a:p>
          <a:p>
            <a:r>
              <a:rPr lang="de-DE" sz="2000" dirty="0"/>
              <a:t>Psychische Störungen (39,1 AU-Tage je Fall) und Tumorerkrankungen (34,4 AU-Tage je Fall) verursachen die längsten Fehlzeiten. </a:t>
            </a:r>
          </a:p>
          <a:p>
            <a:r>
              <a:rPr lang="de-DE" sz="2000" dirty="0"/>
              <a:t>Psychische Erkrankungen sind neben den Muskel-Skelett-Erkrankungen der häufigste Grund für den vorzeitigen Austritt aus dem Erwerbsleben.</a:t>
            </a:r>
          </a:p>
          <a:p>
            <a:r>
              <a:rPr lang="de-DE" sz="2000" dirty="0"/>
              <a:t>Auf ca. 9% der Pflichtmitglieder entfallen fast zwei Drittel (63%) aller AU-Tage mit einer Dauer von mehr als 6 Wochen. Die meisten Fälle haben eine Dauer von 3 und 6 Monaten</a:t>
            </a:r>
            <a:r>
              <a:rPr lang="de-DE" sz="2000" dirty="0" smtClean="0"/>
              <a:t>.</a:t>
            </a:r>
            <a:endParaRPr lang="de-DE" sz="2000" dirty="0"/>
          </a:p>
        </p:txBody>
      </p:sp>
      <p:sp>
        <p:nvSpPr>
          <p:cNvPr id="4" name="Untertitel 2"/>
          <p:cNvSpPr txBox="1">
            <a:spLocks/>
          </p:cNvSpPr>
          <p:nvPr/>
        </p:nvSpPr>
        <p:spPr>
          <a:xfrm>
            <a:off x="395288" y="631348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BKK DV 2015, S. 19, 39, 40</a:t>
            </a:r>
          </a:p>
        </p:txBody>
      </p:sp>
    </p:spTree>
    <p:extLst>
      <p:ext uri="{BB962C8B-B14F-4D97-AF65-F5344CB8AC3E}">
        <p14:creationId xmlns:p14="http://schemas.microsoft.com/office/powerpoint/2010/main" val="222625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23" t="-710" r="23" b="710"/>
          <a:stretch/>
        </p:blipFill>
        <p:spPr>
          <a:xfrm>
            <a:off x="287524" y="1722750"/>
            <a:ext cx="7632848" cy="4478558"/>
          </a:xfrm>
          <a:prstGeom prst="rect">
            <a:avLst/>
          </a:prstGeom>
        </p:spPr>
      </p:pic>
      <p:sp>
        <p:nvSpPr>
          <p:cNvPr id="4" name="Titel 3"/>
          <p:cNvSpPr>
            <a:spLocks noGrp="1"/>
          </p:cNvSpPr>
          <p:nvPr>
            <p:ph type="ctrTitle"/>
          </p:nvPr>
        </p:nvSpPr>
        <p:spPr/>
        <p:txBody>
          <a:bodyPr/>
          <a:lstStyle/>
          <a:p>
            <a:r>
              <a:rPr lang="de-DE" sz="3200" dirty="0"/>
              <a:t>Demografischer Wandel</a:t>
            </a:r>
            <a:br>
              <a:rPr lang="de-DE" sz="3200" dirty="0"/>
            </a:br>
            <a:r>
              <a:rPr lang="de-DE" sz="2000" dirty="0"/>
              <a:t>Bevölkerungsentwicklung, Altersstruktur, Geburtenziffer und fernere Lebenserwartung, 1960, 2011 und 2060</a:t>
            </a:r>
          </a:p>
        </p:txBody>
      </p:sp>
      <p:sp>
        <p:nvSpPr>
          <p:cNvPr id="7" name="Rechteck 6"/>
          <p:cNvSpPr/>
          <p:nvPr/>
        </p:nvSpPr>
        <p:spPr>
          <a:xfrm>
            <a:off x="6804248" y="4875510"/>
            <a:ext cx="2052228" cy="1200329"/>
          </a:xfrm>
          <a:prstGeom prst="rect">
            <a:avLst/>
          </a:prstGeom>
          <a:solidFill>
            <a:srgbClr val="FDD205"/>
          </a:solidFill>
          <a:ln>
            <a:solidFill>
              <a:srgbClr val="FFFFFF"/>
            </a:solidFill>
          </a:ln>
          <a:effectLst>
            <a:outerShdw blurRad="50800" dist="38100" dir="2700000" algn="tl" rotWithShape="0">
              <a:prstClr val="black">
                <a:alpha val="40000"/>
              </a:prstClr>
            </a:outerShdw>
          </a:effectLst>
        </p:spPr>
        <p:txBody>
          <a:bodyPr wrap="square">
            <a:spAutoFit/>
          </a:bodyPr>
          <a:lstStyle/>
          <a:p>
            <a:r>
              <a:rPr lang="de-DE" sz="1200" dirty="0">
                <a:solidFill>
                  <a:srgbClr val="7F7F7F"/>
                </a:solidFill>
                <a:latin typeface="+mj-lt"/>
              </a:rPr>
              <a:t>Der Erhalt der Leistungs- und Erwerbsfähigkeit gewinnt immer mehr an Bedeutung – nicht zuletzt vor dem Hintergrund der demografischen </a:t>
            </a:r>
            <a:r>
              <a:rPr lang="de-DE" sz="1200" dirty="0" smtClean="0">
                <a:solidFill>
                  <a:srgbClr val="7F7F7F"/>
                </a:solidFill>
                <a:latin typeface="+mj-lt"/>
              </a:rPr>
              <a:t>Entwicklung.</a:t>
            </a:r>
            <a:endParaRPr lang="de-DE" sz="1200" dirty="0">
              <a:solidFill>
                <a:srgbClr val="7F7F7F"/>
              </a:solidFill>
              <a:latin typeface="+mj-lt"/>
            </a:endParaRPr>
          </a:p>
        </p:txBody>
      </p:sp>
      <p:sp>
        <p:nvSpPr>
          <p:cNvPr id="8" name="Untertitel 2"/>
          <p:cNvSpPr txBox="1">
            <a:spLocks/>
          </p:cNvSpPr>
          <p:nvPr/>
        </p:nvSpPr>
        <p:spPr>
          <a:xfrm>
            <a:off x="395288" y="6313488"/>
            <a:ext cx="313259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Bundeszentrale für politische Bildung 2012</a:t>
            </a:r>
          </a:p>
        </p:txBody>
      </p:sp>
    </p:spTree>
    <p:extLst>
      <p:ext uri="{BB962C8B-B14F-4D97-AF65-F5344CB8AC3E}">
        <p14:creationId xmlns:p14="http://schemas.microsoft.com/office/powerpoint/2010/main" val="388784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Altersverteilung der deutschen Bevölkerung</a:t>
            </a:r>
          </a:p>
        </p:txBody>
      </p:sp>
      <p:graphicFrame>
        <p:nvGraphicFramePr>
          <p:cNvPr id="4" name="Diagramm 3"/>
          <p:cNvGraphicFramePr/>
          <p:nvPr>
            <p:extLst>
              <p:ext uri="{D42A27DB-BD31-4B8C-83A1-F6EECF244321}">
                <p14:modId xmlns:p14="http://schemas.microsoft.com/office/powerpoint/2010/main" val="3059341950"/>
              </p:ext>
            </p:extLst>
          </p:nvPr>
        </p:nvGraphicFramePr>
        <p:xfrm>
          <a:off x="719572" y="1808820"/>
          <a:ext cx="7668851" cy="4300253"/>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13488"/>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smtClean="0">
                <a:solidFill>
                  <a:srgbClr val="7F7F7F"/>
                </a:solidFill>
              </a:rPr>
              <a:t>Statistisches </a:t>
            </a:r>
            <a:r>
              <a:rPr lang="de-DE" sz="900" dirty="0">
                <a:solidFill>
                  <a:srgbClr val="7F7F7F"/>
                </a:solidFill>
              </a:rPr>
              <a:t>Bundesamt 2013, Datenstand 2011, Bertelsmann-Stiftung 2008	</a:t>
            </a:r>
          </a:p>
        </p:txBody>
      </p:sp>
    </p:spTree>
    <p:extLst>
      <p:ext uri="{BB962C8B-B14F-4D97-AF65-F5344CB8AC3E}">
        <p14:creationId xmlns:p14="http://schemas.microsoft.com/office/powerpoint/2010/main" val="328051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2311</Words>
  <Application>Microsoft Office PowerPoint</Application>
  <PresentationFormat>Bildschirmpräsentation (4:3)</PresentationFormat>
  <Paragraphs>380</Paragraphs>
  <Slides>33</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0" baseType="lpstr">
      <vt:lpstr>Arial</vt:lpstr>
      <vt:lpstr>Calibri</vt:lpstr>
      <vt:lpstr>Cambria Math</vt:lpstr>
      <vt:lpstr>Lucida Sans Unicode</vt:lpstr>
      <vt:lpstr>Times New Roman</vt:lpstr>
      <vt:lpstr>14_Benutzerdefiniertes Design</vt:lpstr>
      <vt:lpstr>Microsoft Excel-Diagramm</vt:lpstr>
      <vt:lpstr>Betriebliches Eingliederungsmanagement (BEM) zur Sicherung der Erwerbs- und Beschäftigungsfähigkeit</vt:lpstr>
      <vt:lpstr>Inhaltsverzeichnis</vt:lpstr>
      <vt:lpstr>BEM als Teil des Betrieblichen Gesundheitsmanagements (BGM)</vt:lpstr>
      <vt:lpstr>PowerPoint-Präsentation</vt:lpstr>
      <vt:lpstr>Ziele von BEM</vt:lpstr>
      <vt:lpstr>Die Notwendigkeit  einer BEM-Gesetzesinitiative</vt:lpstr>
      <vt:lpstr>Daten und Fakten</vt:lpstr>
      <vt:lpstr>Demografischer Wandel Bevölkerungsentwicklung, Altersstruktur, Geburtenziffer und fernere Lebenserwartung, 1960, 2011 und 2060</vt:lpstr>
      <vt:lpstr>Altersverteilung der deutschen Bevölkerung</vt:lpstr>
      <vt:lpstr>Arbeitsunfähigkeit nach Altersgruppen</vt:lpstr>
      <vt:lpstr>AU-Tage je Fall nach Diagnosen</vt:lpstr>
      <vt:lpstr>Langzeiterkrankungen (AU-Dauer &gt; 6 Wochen) nach Alter und Geschlecht</vt:lpstr>
      <vt:lpstr>Langzeiterkrankungen (AU-Dauer &gt; 6 Wochen) nach Diagnose und Geschlecht</vt:lpstr>
      <vt:lpstr>Krankheiten mit langer Falldauer</vt:lpstr>
      <vt:lpstr>Ursachen der Frühberentung</vt:lpstr>
      <vt:lpstr>Produktionsausfallkosten und Ausfall an Bruttowertschöpfung </vt:lpstr>
      <vt:lpstr>Hilfe auf dem „Weg“ zurück an den Arbeitsplatz</vt:lpstr>
      <vt:lpstr>Der Verfahrensablauf im Überblick</vt:lpstr>
      <vt:lpstr>PowerPoint-Präsentation</vt:lpstr>
      <vt:lpstr>Integrationsteam – für eine optimale Versorgung</vt:lpstr>
      <vt:lpstr>3.  Erst-/Vorgespräch</vt:lpstr>
      <vt:lpstr>4.  Fallbesprechung</vt:lpstr>
      <vt:lpstr>4. Vorgehen bei der Maßnahmenplanung</vt:lpstr>
      <vt:lpstr>PowerPoint-Präsentation</vt:lpstr>
      <vt:lpstr>PowerPoint-Präsentation</vt:lpstr>
      <vt:lpstr>7.  Dokumentation – Sicherstellung von  Transparenz &amp; Nachvollziehbarkeit</vt:lpstr>
      <vt:lpstr>Eine lohnende Investition?!</vt:lpstr>
      <vt:lpstr>Gegenüberstellung von Kosten &amp; Nutzen</vt:lpstr>
      <vt:lpstr>PowerPoint-Präsentation</vt:lpstr>
      <vt:lpstr>Ein sich lohnender Weg zum Ziel</vt:lpstr>
      <vt:lpstr>Gemeinsam mehr erreichen!</vt:lpstr>
      <vt:lpstr>Quellen</vt:lpstr>
      <vt:lpstr>PowerPoint-Präsentation</vt:lpstr>
    </vt:vector>
  </TitlesOfParts>
  <Company>BKK Bundesverband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WeberV</dc:creator>
  <cp:lastModifiedBy>Siebeneich, Anke (BKK DV)</cp:lastModifiedBy>
  <cp:revision>1069</cp:revision>
  <cp:lastPrinted>2015-12-10T10:19:47Z</cp:lastPrinted>
  <dcterms:created xsi:type="dcterms:W3CDTF">2011-03-18T09:38:30Z</dcterms:created>
  <dcterms:modified xsi:type="dcterms:W3CDTF">2021-02-14T09:44:51Z</dcterms:modified>
</cp:coreProperties>
</file>